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63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0" r:id="rId20"/>
    <p:sldId id="301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DD3F57-675B-E847-AE86-02004CE60D83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91CEE8-B2AD-A642-809E-D473D1BEC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wo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79" y="532166"/>
            <a:ext cx="7492590" cy="59940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of a Chemical Reaction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7727" y="2276964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bubbles (gas formation)</a:t>
            </a:r>
          </a:p>
          <a:p>
            <a:pPr>
              <a:buFont typeface="Arial"/>
              <a:buChar char="•"/>
            </a:pPr>
            <a:r>
              <a:rPr lang="en-US" sz="3200" dirty="0" err="1" smtClean="0"/>
              <a:t>colour</a:t>
            </a:r>
            <a:r>
              <a:rPr lang="en-US" sz="3200" dirty="0" smtClean="0"/>
              <a:t> change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temperature change (increase or decrease)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solid used up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solid formed (precipitate)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vs. Open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06579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CLOSED reaction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lid or stopper on the container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chemicals may not leave or enter the container once the reaction has started</a:t>
            </a:r>
          </a:p>
          <a:p>
            <a:pPr lvl="1">
              <a:buFont typeface="Arial"/>
              <a:buChar char="•"/>
            </a:pPr>
            <a:endParaRPr lang="en-US" sz="2800" dirty="0" smtClean="0"/>
          </a:p>
          <a:p>
            <a:r>
              <a:rPr lang="en-US" sz="2800" dirty="0" smtClean="0"/>
              <a:t>OPEN reaction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no lid or stopper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chemicals may leave or enter the reaction at any time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60115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REAGENTS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chemical involved in the reaction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includes REACTANTS and PRODUCTS</a:t>
            </a:r>
          </a:p>
          <a:p>
            <a:r>
              <a:rPr lang="en-US" sz="2800" dirty="0" smtClean="0"/>
              <a:t>COEFFICIENT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number in FRONT of chemical formulas in a balanced reaction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used for BALANCING reactions</a:t>
            </a:r>
          </a:p>
          <a:p>
            <a:r>
              <a:rPr lang="en-US" sz="2800" dirty="0" smtClean="0"/>
              <a:t>SUBSCRIPT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part of the chemical formula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CANNOT be changed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States (&amp; Symbols)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3048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SOLID = (</a:t>
            </a:r>
            <a:r>
              <a:rPr lang="en-US" sz="3600" dirty="0" err="1" smtClean="0"/>
              <a:t>s</a:t>
            </a:r>
            <a:r>
              <a:rPr lang="en-US" sz="3600" dirty="0" smtClean="0"/>
              <a:t>)</a:t>
            </a:r>
          </a:p>
          <a:p>
            <a:pPr algn="ctr"/>
            <a:r>
              <a:rPr lang="en-US" sz="3600" dirty="0" smtClean="0"/>
              <a:t>LIQUID = (</a:t>
            </a:r>
            <a:r>
              <a:rPr lang="en-US" sz="3600" dirty="0" err="1" smtClean="0"/>
              <a:t>l</a:t>
            </a:r>
            <a:r>
              <a:rPr lang="en-US" sz="3600" dirty="0" smtClean="0"/>
              <a:t>)</a:t>
            </a:r>
          </a:p>
          <a:p>
            <a:pPr algn="ctr"/>
            <a:r>
              <a:rPr lang="en-US" sz="3600" dirty="0" smtClean="0"/>
              <a:t>GAS = (</a:t>
            </a:r>
            <a:r>
              <a:rPr lang="en-US" sz="3600" dirty="0" err="1" smtClean="0"/>
              <a:t>g</a:t>
            </a:r>
            <a:r>
              <a:rPr lang="en-US" sz="3600" dirty="0" smtClean="0"/>
              <a:t>)</a:t>
            </a:r>
          </a:p>
          <a:p>
            <a:pPr algn="ctr"/>
            <a:r>
              <a:rPr lang="en-US" sz="3600" dirty="0" smtClean="0"/>
              <a:t>AQUEOUS = (</a:t>
            </a:r>
            <a:r>
              <a:rPr lang="en-US" sz="3600" dirty="0" err="1" smtClean="0"/>
              <a:t>aq</a:t>
            </a:r>
            <a:r>
              <a:rPr lang="en-US" sz="3600" dirty="0" smtClean="0"/>
              <a:t>)</a:t>
            </a:r>
          </a:p>
          <a:p>
            <a:pPr algn="ctr"/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 aqueous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for ionic compounds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indicates a chemical dissolved in water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Chemical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6853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remember: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Law of Conservation of MASS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Law of Conservation of ATOMS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smtClean="0"/>
              <a:t> CANNOT change chemical formulas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use COEFFICIENTS to balance the reaction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Balancing Hints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follow the order: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metals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polyatomics</a:t>
            </a:r>
            <a:endParaRPr lang="en-US" sz="2800" dirty="0" smtClean="0"/>
          </a:p>
          <a:p>
            <a:pPr lvl="1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non-metals</a:t>
            </a:r>
            <a:r>
              <a:rPr lang="en-US" sz="2800" dirty="0" smtClean="0"/>
              <a:t> (balance “O” &amp; “H” at the </a:t>
            </a:r>
            <a:r>
              <a:rPr lang="en-US" sz="2800" dirty="0" smtClean="0"/>
              <a:t>end)</a:t>
            </a: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OR if </a:t>
            </a:r>
            <a:r>
              <a:rPr lang="en-US" sz="2800" dirty="0" smtClean="0"/>
              <a:t>there are single metals, </a:t>
            </a:r>
            <a:r>
              <a:rPr lang="en-US" sz="2800" dirty="0" smtClean="0"/>
              <a:t>leave </a:t>
            </a:r>
            <a:r>
              <a:rPr lang="en-US" sz="2800" dirty="0" smtClean="0"/>
              <a:t>single </a:t>
            </a:r>
            <a:r>
              <a:rPr lang="en-US" sz="2800" dirty="0" smtClean="0"/>
              <a:t>metals</a:t>
            </a:r>
            <a:r>
              <a:rPr lang="en-US" sz="2800" dirty="0" smtClean="0"/>
              <a:t> </a:t>
            </a:r>
            <a:r>
              <a:rPr lang="en-US" sz="2800" dirty="0" smtClean="0"/>
              <a:t>to the end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Only </a:t>
            </a:r>
            <a:r>
              <a:rPr lang="en-US" sz="2800" dirty="0" smtClean="0"/>
              <a:t>keep polyatomic ions </a:t>
            </a:r>
            <a:r>
              <a:rPr lang="en-US" sz="2800" dirty="0" smtClean="0"/>
              <a:t>together </a:t>
            </a:r>
            <a:r>
              <a:rPr lang="en-US" sz="2800" dirty="0" smtClean="0"/>
              <a:t>if they are IDENTICAL on both </a:t>
            </a:r>
            <a:r>
              <a:rPr lang="en-US" sz="2800" dirty="0" smtClean="0"/>
              <a:t>sides (</a:t>
            </a:r>
            <a:r>
              <a:rPr lang="en-US" sz="2800" dirty="0" err="1" smtClean="0"/>
              <a:t>eg</a:t>
            </a:r>
            <a:r>
              <a:rPr lang="en-US" sz="2800" dirty="0" smtClean="0"/>
              <a:t>. NO</a:t>
            </a:r>
            <a:r>
              <a:rPr lang="en-US" dirty="0" smtClean="0"/>
              <a:t>2</a:t>
            </a:r>
            <a:r>
              <a:rPr lang="en-US" sz="2800" dirty="0" smtClean="0"/>
              <a:t> &amp; NO</a:t>
            </a:r>
            <a:r>
              <a:rPr lang="en-US" dirty="0" smtClean="0"/>
              <a:t>3</a:t>
            </a:r>
            <a:r>
              <a:rPr lang="en-US" sz="2800" dirty="0" smtClean="0"/>
              <a:t> don’t match)</a:t>
            </a: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for neutralization reactions, write water as “H</a:t>
            </a:r>
            <a:r>
              <a:rPr lang="en-US" sz="2800" u="sng" dirty="0" smtClean="0"/>
              <a:t>OH</a:t>
            </a:r>
            <a:r>
              <a:rPr lang="en-US" sz="2800" dirty="0" smtClean="0"/>
              <a:t>”, but for hydrocarbon combustion, </a:t>
            </a:r>
            <a:r>
              <a:rPr lang="en-US" sz="2800" dirty="0" smtClean="0"/>
              <a:t>leave </a:t>
            </a:r>
            <a:r>
              <a:rPr lang="en-US" sz="2800" dirty="0" smtClean="0"/>
              <a:t>water as “H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O”</a:t>
            </a: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to change an ODD number to an EVEN number, MULTIPLY everything by </a:t>
            </a:r>
            <a:r>
              <a:rPr lang="en-US" sz="2800" dirty="0" smtClean="0"/>
              <a:t>2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36194"/>
            <a:ext cx="9144000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endParaRPr lang="en-US" sz="32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ym typeface="Wingdings"/>
              </a:rPr>
              <a:t>FeS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+ 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 Fe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 + </a:t>
            </a:r>
            <a:r>
              <a:rPr lang="en-US" sz="3200" dirty="0" smtClean="0">
                <a:sym typeface="Wingdings"/>
              </a:rPr>
              <a:t>SO</a:t>
            </a:r>
            <a:r>
              <a:rPr lang="en-US" sz="3200" baseline="-25000" dirty="0" smtClean="0">
                <a:sym typeface="Wingdings"/>
              </a:rPr>
              <a:t>2</a:t>
            </a:r>
          </a:p>
          <a:p>
            <a:pPr marL="514350" indent="-514350">
              <a:buFont typeface="+mj-lt"/>
              <a:buAutoNum type="arabicParenR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/>
            </a:pPr>
            <a:endParaRPr lang="en-US" sz="3200" baseline="-25000" dirty="0" smtClean="0">
              <a:sym typeface="Wingdings"/>
            </a:endParaRPr>
          </a:p>
          <a:p>
            <a:pPr marL="514350" indent="-514350"/>
            <a:r>
              <a:rPr lang="en-US" sz="3200" baseline="-25000" dirty="0" smtClean="0">
                <a:sym typeface="Wingdings"/>
              </a:rPr>
              <a:t> </a:t>
            </a:r>
          </a:p>
          <a:p>
            <a:pPr marL="514350" indent="-514350"/>
            <a:endParaRPr lang="en-US" sz="3200" baseline="-25000" dirty="0" smtClean="0">
              <a:sym typeface="Wingdings"/>
            </a:endParaRPr>
          </a:p>
          <a:p>
            <a:pPr marL="514350" indent="-514350"/>
            <a:r>
              <a:rPr lang="en-US" sz="3200" dirty="0" smtClean="0"/>
              <a:t>2)  K </a:t>
            </a:r>
            <a:r>
              <a:rPr lang="en-US" sz="3200" dirty="0" smtClean="0"/>
              <a:t>+ Br</a:t>
            </a:r>
            <a:r>
              <a:rPr lang="en-US" sz="3200" baseline="-25000" dirty="0" smtClean="0"/>
              <a:t>2</a:t>
            </a:r>
            <a:r>
              <a:rPr lang="en-US" sz="3200" dirty="0" smtClean="0">
                <a:sym typeface="Wingdings"/>
              </a:rPr>
              <a:t>KBr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 smtClean="0">
              <a:sym typeface="Wingdings"/>
            </a:endParaRPr>
          </a:p>
          <a:p>
            <a:pPr marL="514350" indent="-514350">
              <a:buFont typeface="+mj-lt"/>
              <a:buAutoNum type="arabicParenR"/>
            </a:pPr>
            <a:endParaRPr lang="en-US" sz="3200" dirty="0" smtClean="0">
              <a:sym typeface="Wingdings"/>
            </a:endParaRPr>
          </a:p>
          <a:p>
            <a:pPr marL="514350" indent="-514350"/>
            <a:endParaRPr lang="en-US" sz="3200" dirty="0" smtClean="0">
              <a:sym typeface="Wingdings"/>
            </a:endParaRPr>
          </a:p>
          <a:p>
            <a:pPr marL="514350" indent="-514350">
              <a:buFont typeface="+mj-lt"/>
              <a:buAutoNum type="arabicParenR"/>
            </a:pPr>
            <a:endParaRPr lang="en-US" sz="3200" dirty="0" smtClean="0">
              <a:sym typeface="Wingdings"/>
            </a:endParaRPr>
          </a:p>
          <a:p>
            <a:pPr marL="514350" indent="-514350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6821"/>
            <a:ext cx="9144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sz="3200" dirty="0" smtClean="0"/>
              <a:t>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+ </a:t>
            </a:r>
            <a:r>
              <a:rPr lang="en-US" sz="3200" dirty="0" err="1" smtClean="0"/>
              <a:t>NaCl</a:t>
            </a:r>
            <a:r>
              <a:rPr lang="en-US" sz="3200" dirty="0" err="1" smtClean="0">
                <a:sym typeface="Wingdings"/>
              </a:rPr>
              <a:t>HCl</a:t>
            </a:r>
            <a:r>
              <a:rPr lang="en-US" sz="3200" dirty="0" smtClean="0">
                <a:sym typeface="Wingdings"/>
              </a:rPr>
              <a:t> + Na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SO</a:t>
            </a:r>
            <a:r>
              <a:rPr lang="en-US" sz="3200" baseline="-25000" dirty="0" smtClean="0">
                <a:sym typeface="Wingdings"/>
              </a:rPr>
              <a:t>4</a:t>
            </a:r>
          </a:p>
          <a:p>
            <a:pPr marL="514350" indent="-514350">
              <a:buFont typeface="+mj-lt"/>
              <a:buAutoNum type="arabicParenR" startAt="3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arenR" startAt="3"/>
            </a:pP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PO</a:t>
            </a:r>
            <a:r>
              <a:rPr lang="en-US" sz="3200" baseline="-25000" dirty="0" smtClean="0">
                <a:sym typeface="Wingdings"/>
              </a:rPr>
              <a:t>4</a:t>
            </a:r>
            <a:r>
              <a:rPr lang="en-US" sz="3200" dirty="0" smtClean="0">
                <a:sym typeface="Wingdings"/>
              </a:rPr>
              <a:t> + Ca(OH)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 Ca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(PO</a:t>
            </a:r>
            <a:r>
              <a:rPr lang="en-US" sz="3200" baseline="-25000" dirty="0" smtClean="0">
                <a:sym typeface="Wingdings"/>
              </a:rPr>
              <a:t>4</a:t>
            </a:r>
            <a:r>
              <a:rPr lang="en-US" sz="3200" dirty="0" smtClean="0">
                <a:sym typeface="Wingdings"/>
              </a:rPr>
              <a:t>)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+ </a:t>
            </a:r>
            <a:r>
              <a:rPr lang="en-US" sz="3200" dirty="0" smtClean="0">
                <a:sym typeface="Wingdings"/>
              </a:rPr>
              <a:t>H</a:t>
            </a:r>
            <a:r>
              <a:rPr lang="en-US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</a:t>
            </a:r>
            <a:endParaRPr lang="en-US" sz="3200" dirty="0" smtClean="0">
              <a:sym typeface="Wingdings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200" dirty="0" smtClean="0">
              <a:sym typeface="Wingdings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200" dirty="0" smtClean="0">
              <a:sym typeface="Wingdings"/>
            </a:endParaRPr>
          </a:p>
          <a:p>
            <a:pPr marL="514350" indent="-514350"/>
            <a:endParaRPr lang="en-US" sz="3200" dirty="0">
              <a:sym typeface="Wingdings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7800"/>
            <a:ext cx="9144000" cy="8135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dirty="0" smtClean="0"/>
              <a:t>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+ O</a:t>
            </a:r>
            <a:r>
              <a:rPr lang="en-US" sz="3200" baseline="-25000" dirty="0" smtClean="0"/>
              <a:t>2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 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 + CO</a:t>
            </a:r>
            <a:r>
              <a:rPr lang="en-US" sz="3200" baseline="-25000" dirty="0" smtClean="0">
                <a:sym typeface="Wingdings"/>
              </a:rPr>
              <a:t>2</a:t>
            </a:r>
          </a:p>
          <a:p>
            <a:pPr marL="514350" indent="-51435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OH + O</a:t>
            </a:r>
            <a:r>
              <a:rPr lang="en-US" sz="3200" baseline="-25000" dirty="0" smtClean="0"/>
              <a:t>2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 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 + CO</a:t>
            </a:r>
            <a:r>
              <a:rPr lang="en-US" sz="3200" baseline="-25000" dirty="0" smtClean="0">
                <a:sym typeface="Wingdings"/>
              </a:rPr>
              <a:t>2</a:t>
            </a:r>
          </a:p>
          <a:p>
            <a:pPr marL="342900" indent="-34290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baseline="-250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dirty="0" smtClean="0">
              <a:sym typeface="Wingdings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3200" dirty="0" smtClean="0">
              <a:sym typeface="Wingdings"/>
            </a:endParaRPr>
          </a:p>
          <a:p>
            <a:pPr marL="342900" indent="-342900"/>
            <a:endParaRPr lang="en-US" sz="3200" dirty="0" smtClean="0">
              <a:sym typeface="Wingding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Outcomes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304" y="2137558"/>
            <a:ext cx="842349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Outcome 1: </a:t>
            </a:r>
          </a:p>
          <a:p>
            <a:pPr lvl="1"/>
            <a:r>
              <a:rPr lang="en-US" sz="4400" dirty="0" smtClean="0"/>
              <a:t>Balancing Chemical Reactions</a:t>
            </a:r>
          </a:p>
          <a:p>
            <a:r>
              <a:rPr lang="en-US" sz="4400" dirty="0" smtClean="0"/>
              <a:t>Outcome 2: </a:t>
            </a:r>
          </a:p>
          <a:p>
            <a:pPr lvl="1"/>
            <a:r>
              <a:rPr lang="en-US" sz="4400" dirty="0" smtClean="0"/>
              <a:t>Classifying Chemical Reactions</a:t>
            </a:r>
          </a:p>
          <a:p>
            <a:r>
              <a:rPr lang="en-US" sz="4400" dirty="0" smtClean="0"/>
              <a:t>Outcome 3: </a:t>
            </a:r>
          </a:p>
          <a:p>
            <a:pPr lvl="1"/>
            <a:r>
              <a:rPr lang="en-US" sz="4400" dirty="0" smtClean="0"/>
              <a:t>Predicting Chemical Reactions</a:t>
            </a: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15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200" dirty="0" smtClean="0"/>
              <a:t> C</a:t>
            </a:r>
            <a:r>
              <a:rPr lang="en-US" sz="3200" baseline="-25000" dirty="0" smtClean="0"/>
              <a:t>25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52</a:t>
            </a:r>
            <a:r>
              <a:rPr lang="en-US" sz="3200" dirty="0" smtClean="0"/>
              <a:t>+ O</a:t>
            </a:r>
            <a:r>
              <a:rPr lang="en-US" sz="3200" baseline="-25000" dirty="0" smtClean="0"/>
              <a:t>2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 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 + CO</a:t>
            </a:r>
            <a:r>
              <a:rPr lang="en-US" sz="3200" baseline="-25000" dirty="0" smtClean="0">
                <a:sym typeface="Wingdings"/>
              </a:rPr>
              <a:t>2</a:t>
            </a:r>
          </a:p>
          <a:p>
            <a:pPr marL="914400" lvl="1" indent="-457200"/>
            <a:r>
              <a:rPr lang="en-US" sz="2400" dirty="0" smtClean="0">
                <a:sym typeface="Wingdings"/>
              </a:rPr>
              <a:t>(candle wax)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bden 11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02" y="1672872"/>
            <a:ext cx="3443025" cy="4434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1796" y="2215006"/>
            <a:ext cx="3376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Page 110 – 112</a:t>
            </a:r>
          </a:p>
          <a:p>
            <a:r>
              <a:rPr lang="en-US" sz="3200" dirty="0" smtClean="0"/>
              <a:t># 7 - 52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Chemical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2008" y="2385391"/>
            <a:ext cx="6009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 Synthesis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Decomposition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Single Replacement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Double Replacement</a:t>
            </a:r>
          </a:p>
          <a:p>
            <a:pPr marL="800100" lvl="1" indent="-342900">
              <a:buFont typeface="Arial"/>
              <a:buChar char="•"/>
            </a:pPr>
            <a:r>
              <a:rPr lang="en-US" sz="4000" dirty="0" smtClean="0"/>
              <a:t>Neutralization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Combustion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Synthesis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63709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 + B </a:t>
            </a:r>
            <a:r>
              <a:rPr lang="en-US" sz="4400" dirty="0" err="1" smtClean="0">
                <a:sym typeface="Wingdings"/>
              </a:rPr>
              <a:t></a:t>
            </a:r>
            <a:r>
              <a:rPr lang="en-US" sz="4400" dirty="0" smtClean="0">
                <a:sym typeface="Wingdings"/>
              </a:rPr>
              <a:t> AB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ym typeface="Wingdings"/>
              </a:rPr>
              <a:t> 2 elements/compounds become one compound</a:t>
            </a:r>
          </a:p>
          <a:p>
            <a:pPr>
              <a:buFont typeface="Arial"/>
              <a:buChar char="•"/>
            </a:pPr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Example:</a:t>
            </a:r>
          </a:p>
          <a:p>
            <a:r>
              <a:rPr lang="en-US" sz="3200" dirty="0" smtClean="0">
                <a:sym typeface="Wingdings"/>
              </a:rPr>
              <a:t>2Na + Cl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2NaCl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Reaction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33224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AB </a:t>
            </a:r>
            <a:r>
              <a:rPr lang="en-US" sz="5400" dirty="0" err="1" smtClean="0">
                <a:sym typeface="Wingdings"/>
              </a:rPr>
              <a:t></a:t>
            </a:r>
            <a:r>
              <a:rPr lang="en-US" sz="5400" dirty="0" smtClean="0">
                <a:sym typeface="Wingdings"/>
              </a:rPr>
              <a:t> A + B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ym typeface="Wingdings"/>
              </a:rPr>
              <a:t>one compound becomes 2 elements/compounds</a:t>
            </a:r>
          </a:p>
          <a:p>
            <a:pPr>
              <a:buFont typeface="Arial"/>
              <a:buChar char="•"/>
            </a:pPr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Example:</a:t>
            </a:r>
          </a:p>
          <a:p>
            <a:r>
              <a:rPr lang="en-US" sz="3200" dirty="0" smtClean="0">
                <a:sym typeface="Wingdings"/>
              </a:rPr>
              <a:t>FeI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Fe + I</a:t>
            </a:r>
            <a:r>
              <a:rPr lang="en-US" sz="3200" baseline="-25000" dirty="0" smtClean="0">
                <a:sym typeface="Wingdings"/>
              </a:rPr>
              <a:t>2</a:t>
            </a:r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2SrO 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2Sr + O</a:t>
            </a:r>
            <a:r>
              <a:rPr lang="en-US" sz="3200" baseline="-25000" dirty="0" smtClean="0">
                <a:sym typeface="Wingdings"/>
              </a:rPr>
              <a:t>2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 Reaction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2663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“A” is a metal:</a:t>
            </a:r>
          </a:p>
          <a:p>
            <a:pPr algn="ctr"/>
            <a:r>
              <a:rPr lang="en-US" sz="4000" dirty="0" smtClean="0"/>
              <a:t>A + BC </a:t>
            </a:r>
            <a:r>
              <a:rPr lang="en-US" sz="4000" dirty="0" err="1" smtClean="0">
                <a:sym typeface="Wingdings"/>
              </a:rPr>
              <a:t></a:t>
            </a:r>
            <a:r>
              <a:rPr lang="en-US" sz="4000" dirty="0" smtClean="0">
                <a:sym typeface="Wingdings"/>
              </a:rPr>
              <a:t> AC + B</a:t>
            </a:r>
          </a:p>
          <a:p>
            <a:r>
              <a:rPr lang="en-US" sz="3200" dirty="0" smtClean="0">
                <a:sym typeface="Wingdings"/>
              </a:rPr>
              <a:t>If “A” is a non-metal</a:t>
            </a:r>
          </a:p>
          <a:p>
            <a:pPr algn="ctr"/>
            <a:r>
              <a:rPr lang="en-US" sz="4000" dirty="0" smtClean="0">
                <a:sym typeface="Wingdings"/>
              </a:rPr>
              <a:t>A + BC </a:t>
            </a:r>
            <a:r>
              <a:rPr lang="en-US" sz="4000" dirty="0" err="1" smtClean="0">
                <a:sym typeface="Wingdings"/>
              </a:rPr>
              <a:t></a:t>
            </a:r>
            <a:r>
              <a:rPr lang="en-US" sz="4000" dirty="0" smtClean="0">
                <a:sym typeface="Wingdings"/>
              </a:rPr>
              <a:t> BA + C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ym typeface="Wingdings"/>
              </a:rPr>
              <a:t> one lone element replaces another in a compound because the lone element is MORE ACTIVE than the element in the compound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ym typeface="Wingdings"/>
              </a:rPr>
              <a:t> check the ACTIVITY SERIES to see if a </a:t>
            </a:r>
            <a:r>
              <a:rPr lang="en-US" sz="3200" dirty="0" err="1" smtClean="0">
                <a:sym typeface="Wingdings"/>
              </a:rPr>
              <a:t>rxn</a:t>
            </a:r>
            <a:r>
              <a:rPr lang="en-US" sz="3200" dirty="0" smtClean="0">
                <a:sym typeface="Wingdings"/>
              </a:rPr>
              <a:t> can occur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622" y="0"/>
            <a:ext cx="8229600" cy="1143000"/>
          </a:xfrm>
        </p:spPr>
        <p:txBody>
          <a:bodyPr/>
          <a:lstStyle/>
          <a:p>
            <a:r>
              <a:rPr lang="en-US" dirty="0" smtClean="0"/>
              <a:t>Activity Series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32320" y="718566"/>
            <a:ext cx="31751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Metals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cations</a:t>
            </a:r>
            <a:r>
              <a:rPr lang="en-US" sz="2000" dirty="0" smtClean="0"/>
              <a:t>; positive)</a:t>
            </a:r>
          </a:p>
          <a:p>
            <a:pPr algn="ctr"/>
            <a:r>
              <a:rPr lang="en-US" sz="2000" dirty="0" smtClean="0"/>
              <a:t>LITHIUM</a:t>
            </a:r>
          </a:p>
          <a:p>
            <a:pPr algn="ctr"/>
            <a:r>
              <a:rPr lang="en-US" sz="2000" dirty="0" smtClean="0"/>
              <a:t>POTASSIUM</a:t>
            </a:r>
          </a:p>
          <a:p>
            <a:pPr algn="ctr"/>
            <a:r>
              <a:rPr lang="en-US" sz="2000" dirty="0" smtClean="0"/>
              <a:t>CALCIUM</a:t>
            </a:r>
          </a:p>
          <a:p>
            <a:pPr algn="ctr"/>
            <a:r>
              <a:rPr lang="en-US" sz="2000" dirty="0" smtClean="0"/>
              <a:t>SODIUM</a:t>
            </a:r>
          </a:p>
          <a:p>
            <a:pPr algn="ctr"/>
            <a:r>
              <a:rPr lang="en-US" sz="2000" dirty="0" smtClean="0"/>
              <a:t>MAGNESIUM</a:t>
            </a:r>
          </a:p>
          <a:p>
            <a:pPr algn="ctr"/>
            <a:r>
              <a:rPr lang="en-US" sz="2000" dirty="0" smtClean="0"/>
              <a:t>ALUMINUM</a:t>
            </a:r>
          </a:p>
          <a:p>
            <a:pPr algn="ctr"/>
            <a:r>
              <a:rPr lang="en-US" sz="2000" dirty="0" smtClean="0"/>
              <a:t>ZINC</a:t>
            </a:r>
          </a:p>
          <a:p>
            <a:pPr algn="ctr"/>
            <a:r>
              <a:rPr lang="en-US" sz="2000" dirty="0" smtClean="0"/>
              <a:t>CHROMIUM</a:t>
            </a:r>
          </a:p>
          <a:p>
            <a:pPr algn="ctr"/>
            <a:r>
              <a:rPr lang="en-US" sz="2000" dirty="0" smtClean="0"/>
              <a:t>IRON</a:t>
            </a:r>
          </a:p>
          <a:p>
            <a:pPr algn="ctr"/>
            <a:r>
              <a:rPr lang="en-US" sz="2000" dirty="0" smtClean="0"/>
              <a:t>NICKEL</a:t>
            </a:r>
          </a:p>
          <a:p>
            <a:pPr algn="ctr"/>
            <a:r>
              <a:rPr lang="en-US" sz="2000" dirty="0" smtClean="0"/>
              <a:t>TIN</a:t>
            </a:r>
          </a:p>
          <a:p>
            <a:pPr algn="ctr"/>
            <a:r>
              <a:rPr lang="en-US" sz="2000" dirty="0" smtClean="0"/>
              <a:t>LEAD</a:t>
            </a:r>
          </a:p>
          <a:p>
            <a:pPr algn="ctr"/>
            <a:r>
              <a:rPr lang="en-US" sz="2000" dirty="0" smtClean="0"/>
              <a:t>HYDROGEN</a:t>
            </a:r>
          </a:p>
          <a:p>
            <a:pPr algn="ctr"/>
            <a:r>
              <a:rPr lang="en-US" sz="2000" dirty="0" smtClean="0"/>
              <a:t>COPPER</a:t>
            </a:r>
          </a:p>
          <a:p>
            <a:pPr algn="ctr"/>
            <a:r>
              <a:rPr lang="en-US" sz="2000" dirty="0" smtClean="0"/>
              <a:t>SILVER</a:t>
            </a:r>
          </a:p>
          <a:p>
            <a:pPr algn="ctr"/>
            <a:r>
              <a:rPr lang="en-US" sz="2000" dirty="0" smtClean="0"/>
              <a:t>MERCURY</a:t>
            </a:r>
          </a:p>
          <a:p>
            <a:pPr algn="ctr"/>
            <a:r>
              <a:rPr lang="en-US" sz="2000" dirty="0" smtClean="0"/>
              <a:t>PLATINUM</a:t>
            </a:r>
          </a:p>
          <a:p>
            <a:pPr algn="ctr"/>
            <a:r>
              <a:rPr lang="en-US" sz="2000" dirty="0" smtClean="0"/>
              <a:t>GOLD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20642" y="1143000"/>
            <a:ext cx="2204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Non-Metals</a:t>
            </a:r>
          </a:p>
          <a:p>
            <a:pPr algn="ctr"/>
            <a:r>
              <a:rPr lang="en-US" sz="2000" dirty="0" smtClean="0"/>
              <a:t>(anions; negative)</a:t>
            </a:r>
          </a:p>
          <a:p>
            <a:pPr algn="ctr"/>
            <a:r>
              <a:rPr lang="en-US" sz="2000" dirty="0" smtClean="0"/>
              <a:t>FLUORINE</a:t>
            </a:r>
          </a:p>
          <a:p>
            <a:pPr algn="ctr"/>
            <a:r>
              <a:rPr lang="en-US" sz="2000" dirty="0" smtClean="0"/>
              <a:t>CHLORINE</a:t>
            </a:r>
          </a:p>
          <a:p>
            <a:pPr algn="ctr"/>
            <a:r>
              <a:rPr lang="en-US" sz="2000" dirty="0" smtClean="0"/>
              <a:t>BROMINE</a:t>
            </a:r>
          </a:p>
          <a:p>
            <a:pPr algn="ctr"/>
            <a:r>
              <a:rPr lang="en-US" sz="2000" dirty="0" smtClean="0"/>
              <a:t>IODINE</a:t>
            </a:r>
          </a:p>
          <a:p>
            <a:pPr algn="ctr"/>
            <a:r>
              <a:rPr lang="en-US" sz="2000" dirty="0" smtClean="0"/>
              <a:t>OXYGEN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70765" y="1535883"/>
            <a:ext cx="20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Decreasing Energy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8143" y="2153837"/>
            <a:ext cx="272290" cy="416669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3916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Examples:</a:t>
            </a:r>
          </a:p>
          <a:p>
            <a:r>
              <a:rPr lang="en-US" sz="3600" dirty="0" smtClean="0"/>
              <a:t>Mg + AlCl</a:t>
            </a:r>
            <a:r>
              <a:rPr lang="en-US" sz="3600" baseline="-25000" dirty="0" smtClean="0"/>
              <a:t>3</a:t>
            </a:r>
            <a:r>
              <a:rPr lang="en-US" sz="3600" dirty="0" err="1" smtClean="0">
                <a:sym typeface="Wingdings"/>
              </a:rPr>
              <a:t></a:t>
            </a:r>
            <a:endParaRPr lang="en-US" sz="3600" dirty="0" smtClean="0">
              <a:sym typeface="Wingdings"/>
            </a:endParaRPr>
          </a:p>
          <a:p>
            <a:endParaRPr lang="en-US" sz="3600" dirty="0" smtClean="0">
              <a:sym typeface="Wingdings"/>
            </a:endParaRPr>
          </a:p>
          <a:p>
            <a:r>
              <a:rPr lang="en-US" sz="3600" dirty="0" smtClean="0">
                <a:sym typeface="Wingdings"/>
              </a:rPr>
              <a:t>Cu + AlCl</a:t>
            </a:r>
            <a:r>
              <a:rPr lang="en-US" sz="3600" baseline="-25000" dirty="0" smtClean="0">
                <a:sym typeface="Wingdings"/>
              </a:rPr>
              <a:t>3</a:t>
            </a:r>
            <a:r>
              <a:rPr lang="en-US" sz="3600" dirty="0" err="1" smtClean="0">
                <a:sym typeface="Wingdings"/>
              </a:rPr>
              <a:t></a:t>
            </a:r>
            <a:endParaRPr 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Replacement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53051"/>
            <a:ext cx="9144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 + XY </a:t>
            </a:r>
            <a:r>
              <a:rPr lang="en-US" sz="4000" dirty="0" err="1" smtClean="0">
                <a:sym typeface="Wingdings"/>
              </a:rPr>
              <a:t></a:t>
            </a:r>
            <a:r>
              <a:rPr lang="en-US" sz="4000" dirty="0" smtClean="0">
                <a:sym typeface="Wingdings"/>
              </a:rPr>
              <a:t> AY + XB</a:t>
            </a:r>
          </a:p>
          <a:p>
            <a:endParaRPr lang="en-US" sz="32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sym typeface="Wingdings"/>
              </a:rPr>
              <a:t> 2 compounds react to produce 2 new compounds</a:t>
            </a:r>
          </a:p>
          <a:p>
            <a:r>
              <a:rPr lang="en-US" sz="3200" dirty="0" smtClean="0">
                <a:sym typeface="Wingdings"/>
              </a:rPr>
              <a:t>Examples:</a:t>
            </a:r>
          </a:p>
          <a:p>
            <a:r>
              <a:rPr lang="en-US" sz="3200" dirty="0" smtClean="0">
                <a:sym typeface="Wingdings"/>
              </a:rPr>
              <a:t>2HCl + Na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SO</a:t>
            </a:r>
            <a:r>
              <a:rPr lang="en-US" sz="3200" baseline="-25000" dirty="0" smtClean="0">
                <a:sym typeface="Wingdings"/>
              </a:rPr>
              <a:t>4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SO</a:t>
            </a:r>
            <a:r>
              <a:rPr lang="en-US" sz="3200" baseline="-25000" dirty="0" smtClean="0">
                <a:sym typeface="Wingdings"/>
              </a:rPr>
              <a:t>4</a:t>
            </a:r>
            <a:r>
              <a:rPr lang="en-US" sz="3200" dirty="0" smtClean="0">
                <a:sym typeface="Wingdings"/>
              </a:rPr>
              <a:t> + 2NaCl</a:t>
            </a: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Pb(NO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)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+ 2KI 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2KNO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 + PbI</a:t>
            </a:r>
            <a:r>
              <a:rPr lang="en-US" sz="3200" baseline="-25000" dirty="0" smtClean="0">
                <a:sym typeface="Wingdings"/>
              </a:rPr>
              <a:t>2</a:t>
            </a:r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44621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special types of DOUBLE REPLACEMENT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acid &amp; base combine to form a salt &amp; water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 algn="ctr"/>
            <a:r>
              <a:rPr lang="en-US" sz="4000" dirty="0" smtClean="0"/>
              <a:t>“H”A + B”OH” </a:t>
            </a:r>
            <a:r>
              <a:rPr lang="en-US" sz="4000" dirty="0" err="1" smtClean="0">
                <a:sym typeface="Wingdings"/>
              </a:rPr>
              <a:t></a:t>
            </a:r>
            <a:r>
              <a:rPr lang="en-US" sz="4000" dirty="0" smtClean="0">
                <a:sym typeface="Wingdings"/>
              </a:rPr>
              <a:t> BA + </a:t>
            </a:r>
            <a:r>
              <a:rPr lang="en-US" sz="4000" dirty="0" err="1" smtClean="0">
                <a:sym typeface="Wingdings"/>
              </a:rPr>
              <a:t>HOH</a:t>
            </a:r>
            <a:r>
              <a:rPr lang="en-US" sz="2400" dirty="0" err="1" smtClean="0">
                <a:sym typeface="Wingdings"/>
              </a:rPr>
              <a:t>(water</a:t>
            </a:r>
            <a:r>
              <a:rPr lang="en-US" sz="2400" dirty="0" smtClean="0">
                <a:sym typeface="Wingdings"/>
              </a:rPr>
              <a:t>)</a:t>
            </a:r>
          </a:p>
          <a:p>
            <a:r>
              <a:rPr lang="en-US" sz="3200" dirty="0" smtClean="0">
                <a:sym typeface="Wingdings"/>
              </a:rPr>
              <a:t>Example:</a:t>
            </a:r>
          </a:p>
          <a:p>
            <a:r>
              <a:rPr lang="en-US" sz="3200" dirty="0" err="1" smtClean="0">
                <a:sym typeface="Wingdings"/>
              </a:rPr>
              <a:t>HCl</a:t>
            </a:r>
            <a:r>
              <a:rPr lang="en-US" sz="3200" dirty="0" smtClean="0">
                <a:sym typeface="Wingdings"/>
              </a:rPr>
              <a:t> + </a:t>
            </a:r>
            <a:r>
              <a:rPr lang="en-US" sz="3200" dirty="0" err="1" smtClean="0">
                <a:sym typeface="Wingdings"/>
              </a:rPr>
              <a:t>NaOHNaCl</a:t>
            </a:r>
            <a:r>
              <a:rPr lang="en-US" sz="3200" dirty="0" smtClean="0">
                <a:sym typeface="Wingdings"/>
              </a:rPr>
              <a:t> + HOH</a:t>
            </a:r>
          </a:p>
          <a:p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SO</a:t>
            </a:r>
            <a:r>
              <a:rPr lang="en-US" sz="3200" baseline="-25000" dirty="0" smtClean="0">
                <a:sym typeface="Wingdings"/>
              </a:rPr>
              <a:t>4</a:t>
            </a:r>
            <a:r>
              <a:rPr lang="en-US" sz="3200" dirty="0" smtClean="0">
                <a:sym typeface="Wingdings"/>
              </a:rPr>
              <a:t> + Ca(OH)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CaSO</a:t>
            </a:r>
            <a:r>
              <a:rPr lang="en-US" sz="3200" baseline="-25000" dirty="0" smtClean="0">
                <a:sym typeface="Wingdings"/>
              </a:rPr>
              <a:t>4</a:t>
            </a:r>
            <a:r>
              <a:rPr lang="en-US" sz="3200" dirty="0" smtClean="0">
                <a:sym typeface="Wingdings"/>
              </a:rPr>
              <a:t> + 2HOH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Chemical Reaction?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06579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involves: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a CHEMICAL CHANGE in the starting materials</a:t>
            </a:r>
          </a:p>
          <a:p>
            <a:pPr lvl="2">
              <a:buFont typeface="Arial"/>
              <a:buChar char="•"/>
            </a:pPr>
            <a:r>
              <a:rPr lang="en-US" sz="2800" dirty="0" smtClean="0"/>
              <a:t> properties change</a:t>
            </a:r>
          </a:p>
          <a:p>
            <a:pPr lvl="2">
              <a:buFont typeface="Arial"/>
              <a:buChar char="•"/>
            </a:pPr>
            <a:r>
              <a:rPr lang="en-US" sz="2800" dirty="0" smtClean="0"/>
              <a:t> bonds are broken</a:t>
            </a:r>
          </a:p>
          <a:p>
            <a:pPr lvl="2">
              <a:buFont typeface="Arial"/>
              <a:buChar char="•"/>
            </a:pPr>
            <a:r>
              <a:rPr lang="en-US" sz="2800" dirty="0" smtClean="0"/>
              <a:t> bonds are formed</a:t>
            </a:r>
          </a:p>
          <a:p>
            <a:pPr lvl="2">
              <a:buFont typeface="Arial"/>
              <a:buChar char="•"/>
            </a:pPr>
            <a:r>
              <a:rPr lang="en-US" sz="2800" dirty="0" smtClean="0"/>
              <a:t> not easily reversed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simple WHOLE NUMBER ratio of molecules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38923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ALL types of combustion use OXYGEN as a reactant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2 forms of combustion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GENERAL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a special form of SYNTHESIS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HYDROCARBON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reactant contains “CH”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always produces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&amp; HOH</a:t>
            </a: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Combustion</a:t>
            </a:r>
            <a:br>
              <a:rPr lang="en-US" dirty="0" smtClean="0"/>
            </a:br>
            <a:r>
              <a:rPr lang="en-US" dirty="0" smtClean="0"/>
              <a:t>(Synthesis)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78329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+ “O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” </a:t>
            </a:r>
            <a:r>
              <a:rPr lang="en-US" sz="4000" dirty="0" err="1" smtClean="0">
                <a:sym typeface="Wingdings"/>
              </a:rPr>
              <a:t></a:t>
            </a:r>
            <a:r>
              <a:rPr lang="en-US" sz="4000" dirty="0" smtClean="0">
                <a:sym typeface="Wingdings"/>
              </a:rPr>
              <a:t> A”O”</a:t>
            </a:r>
          </a:p>
          <a:p>
            <a:pPr algn="ctr"/>
            <a:endParaRPr lang="en-US" sz="40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Examples:</a:t>
            </a:r>
          </a:p>
          <a:p>
            <a:r>
              <a:rPr lang="en-US" sz="3200" dirty="0" smtClean="0">
                <a:sym typeface="Wingdings"/>
              </a:rPr>
              <a:t>2Mg + 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2MgO</a:t>
            </a: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4Fe + 3O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2Fe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</a:t>
            </a:r>
            <a:r>
              <a:rPr lang="en-US" sz="3200" baseline="-25000" dirty="0" smtClean="0">
                <a:sym typeface="Wingdings"/>
              </a:rPr>
              <a:t>3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Hydrocarbon Combustion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1637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 + O</a:t>
            </a:r>
            <a:r>
              <a:rPr lang="en-US" sz="4000" baseline="-25000" dirty="0" smtClean="0"/>
              <a:t>2</a:t>
            </a:r>
            <a:r>
              <a:rPr lang="en-US" sz="4000" dirty="0" err="1" smtClean="0">
                <a:sym typeface="Wingdings"/>
              </a:rPr>
              <a:t></a:t>
            </a:r>
            <a:r>
              <a:rPr lang="en-US" sz="4000" dirty="0" smtClean="0">
                <a:sym typeface="Wingdings"/>
              </a:rPr>
              <a:t> CO</a:t>
            </a:r>
            <a:r>
              <a:rPr lang="en-US" sz="4000" baseline="-25000" dirty="0" smtClean="0">
                <a:sym typeface="Wingdings"/>
              </a:rPr>
              <a:t>2</a:t>
            </a:r>
            <a:r>
              <a:rPr lang="en-US" sz="4000" dirty="0" smtClean="0">
                <a:sym typeface="Wingdings"/>
              </a:rPr>
              <a:t> + H</a:t>
            </a:r>
            <a:r>
              <a:rPr lang="en-US" sz="4000" baseline="-25000" dirty="0" smtClean="0">
                <a:sym typeface="Wingdings"/>
              </a:rPr>
              <a:t>2</a:t>
            </a:r>
            <a:r>
              <a:rPr lang="en-US" sz="4000" dirty="0" smtClean="0">
                <a:sym typeface="Wingdings"/>
              </a:rPr>
              <a:t>O</a:t>
            </a:r>
          </a:p>
          <a:p>
            <a:endParaRPr lang="en-US" sz="40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Examples:</a:t>
            </a:r>
          </a:p>
          <a:p>
            <a:r>
              <a:rPr lang="en-US" sz="3200" dirty="0" smtClean="0">
                <a:sym typeface="Wingdings"/>
              </a:rPr>
              <a:t>C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8</a:t>
            </a:r>
            <a:r>
              <a:rPr lang="en-US" sz="3200" dirty="0" smtClean="0">
                <a:sym typeface="Wingdings"/>
              </a:rPr>
              <a:t> +5 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3CO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+ 4H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</a:t>
            </a: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2C</a:t>
            </a:r>
            <a:r>
              <a:rPr lang="en-US" sz="3200" baseline="-25000" dirty="0" smtClean="0">
                <a:sym typeface="Wingdings"/>
              </a:rPr>
              <a:t>8</a:t>
            </a: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18</a:t>
            </a:r>
            <a:r>
              <a:rPr lang="en-US" sz="3200" dirty="0" smtClean="0">
                <a:sym typeface="Wingdings"/>
              </a:rPr>
              <a:t> + 25O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16CO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+ 18H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0819" y="2153048"/>
            <a:ext cx="36707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Page 113 -114</a:t>
            </a:r>
          </a:p>
          <a:p>
            <a:r>
              <a:rPr lang="en-US" sz="3200" dirty="0" smtClean="0"/>
              <a:t>	# 57-64</a:t>
            </a:r>
          </a:p>
          <a:p>
            <a:r>
              <a:rPr lang="en-US" sz="3200" dirty="0" smtClean="0"/>
              <a:t>Page 118</a:t>
            </a:r>
          </a:p>
          <a:p>
            <a:r>
              <a:rPr lang="en-US" sz="3200" dirty="0" smtClean="0"/>
              <a:t>	#66</a:t>
            </a:r>
            <a:endParaRPr lang="en-US" sz="3200" dirty="0"/>
          </a:p>
        </p:txBody>
      </p:sp>
      <p:pic>
        <p:nvPicPr>
          <p:cNvPr id="3" name="Picture 2" descr="Hebden 11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14" y="1896219"/>
            <a:ext cx="3456471" cy="44519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 vs. Exothermic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7695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all reactions have a change in energy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sometimes large enough to feel, sometimes not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due to bonds breaking &amp; reforming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EXOTHERMIC reaction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heat exits the system, feels WARM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ENDOTHERMIC reaction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heat enters the system, feels COLD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Energy…Enthalpy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8539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Energy required or used in a reaction is called ENTHALPY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measured by comparing the energy of the reactants &amp; products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called “∆H”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9245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reactants have less energy than the products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therefore the reaction requires energy</a:t>
            </a:r>
          </a:p>
          <a:p>
            <a:pPr lvl="1"/>
            <a:endParaRPr/>
          </a:p>
          <a:p>
            <a:pPr lvl="1">
              <a:buFont typeface="Arial"/>
              <a:buChar char="•"/>
            </a:pPr>
            <a:r>
              <a:rPr lang="en-US" sz="3200" dirty="0" smtClean="0"/>
              <a:t>∆H is positive </a:t>
            </a:r>
          </a:p>
          <a:p>
            <a:r>
              <a:rPr lang="en-US" sz="3200" dirty="0" smtClean="0"/>
              <a:t>OR 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energy is added as a REACTANT</a:t>
            </a:r>
          </a:p>
          <a:p>
            <a:endParaRPr lang="en-US" sz="3200" dirty="0" smtClean="0"/>
          </a:p>
          <a:p>
            <a:r>
              <a:rPr lang="en-US" sz="3200" dirty="0" smtClean="0"/>
              <a:t>NH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Cl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+ heat 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NH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 + </a:t>
            </a:r>
            <a:r>
              <a:rPr lang="en-US" sz="3200" dirty="0" err="1" smtClean="0">
                <a:sym typeface="Wingdings"/>
              </a:rPr>
              <a:t>HCl</a:t>
            </a: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84027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reactants have more energy than the products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therefore the reaction releases energy</a:t>
            </a:r>
          </a:p>
          <a:p>
            <a:pPr lvl="1"/>
            <a:endParaRPr/>
          </a:p>
          <a:p>
            <a:pPr lvl="1">
              <a:buFont typeface="Arial"/>
              <a:buChar char="•"/>
            </a:pPr>
            <a:r>
              <a:rPr lang="en-US" sz="3200" dirty="0" smtClean="0"/>
              <a:t>∆H is negative </a:t>
            </a:r>
          </a:p>
          <a:p>
            <a:r>
              <a:rPr lang="en-US" sz="3200" dirty="0" smtClean="0"/>
              <a:t>OR 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energy is added as a PRODUCT</a:t>
            </a:r>
          </a:p>
          <a:p>
            <a:endParaRPr lang="en-US" sz="3200" dirty="0" smtClean="0"/>
          </a:p>
          <a:p>
            <a:r>
              <a:rPr lang="en-US" sz="3200" dirty="0" smtClean="0"/>
              <a:t>CaCl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Ca(OH)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+ 2HCl + heat</a:t>
            </a: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bden 11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00" y="1967174"/>
            <a:ext cx="3105165" cy="3999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4123" y="2184027"/>
            <a:ext cx="2756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Page 121</a:t>
            </a:r>
          </a:p>
          <a:p>
            <a:r>
              <a:rPr lang="en-US" sz="3200" dirty="0" smtClean="0"/>
              <a:t>	# 70-74</a:t>
            </a:r>
            <a:endParaRPr lang="en-US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Chemical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8539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given reactants, you can determine the products</a:t>
            </a:r>
          </a:p>
          <a:p>
            <a:pPr lvl="1"/>
            <a:r>
              <a:rPr lang="en-US" sz="3200" dirty="0" smtClean="0"/>
              <a:t> OR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given products, you can determine the reactants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Use the patterns for the 5 types of reactions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Chemical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67415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Synthesis</a:t>
            </a:r>
          </a:p>
          <a:p>
            <a:endParaRPr/>
          </a:p>
          <a:p>
            <a:r>
              <a:rPr lang="en-US" sz="4000" dirty="0" smtClean="0"/>
              <a:t>Decomposition</a:t>
            </a:r>
          </a:p>
          <a:p>
            <a:endParaRPr lang="en-US" sz="4000" dirty="0" smtClean="0"/>
          </a:p>
          <a:p>
            <a:r>
              <a:rPr lang="en-US" sz="4000" dirty="0" smtClean="0"/>
              <a:t>Single Replacement</a:t>
            </a:r>
          </a:p>
          <a:p>
            <a:endParaRPr lang="en-US" sz="4000" dirty="0" smtClean="0"/>
          </a:p>
          <a:p>
            <a:r>
              <a:rPr lang="en-US" sz="4000" dirty="0" smtClean="0"/>
              <a:t>Double Replacement</a:t>
            </a:r>
          </a:p>
          <a:p>
            <a:endParaRPr lang="en-US" sz="4000" dirty="0" smtClean="0"/>
          </a:p>
          <a:p>
            <a:r>
              <a:rPr lang="en-US" sz="4000" dirty="0" smtClean="0"/>
              <a:t>Combustion</a:t>
            </a:r>
            <a:endParaRPr lang="en-US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Practice, </a:t>
            </a:r>
            <a:br>
              <a:rPr lang="en-US" dirty="0" smtClean="0"/>
            </a:br>
            <a:r>
              <a:rPr lang="en-US" sz="3600" dirty="0" smtClean="0"/>
              <a:t>remember to balance!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22069"/>
            <a:ext cx="9144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Mg + N</a:t>
            </a:r>
            <a:r>
              <a:rPr lang="en-US" sz="3200" baseline="-25000" dirty="0" smtClean="0"/>
              <a:t>2</a:t>
            </a:r>
            <a:r>
              <a:rPr lang="en-US" sz="3200" dirty="0" err="1" smtClean="0">
                <a:sym typeface="Wingdings"/>
              </a:rPr>
              <a:t></a:t>
            </a:r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Mg + </a:t>
            </a:r>
            <a:r>
              <a:rPr lang="en-US" sz="3200" dirty="0" err="1" smtClean="0">
                <a:sym typeface="Wingdings"/>
              </a:rPr>
              <a:t>HCl</a:t>
            </a:r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PO</a:t>
            </a:r>
            <a:r>
              <a:rPr lang="en-US" sz="3200" baseline="-25000" dirty="0" smtClean="0">
                <a:sym typeface="Wingdings"/>
              </a:rPr>
              <a:t>4</a:t>
            </a:r>
            <a:r>
              <a:rPr lang="en-US" sz="3200" dirty="0" smtClean="0">
                <a:sym typeface="Wingdings"/>
              </a:rPr>
              <a:t> + Ca(OH)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err="1" smtClean="0">
                <a:sym typeface="Wingdings"/>
              </a:rPr>
              <a:t></a:t>
            </a:r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Fe + 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err="1" smtClean="0">
                <a:sym typeface="Wingdings"/>
              </a:rPr>
              <a:t></a:t>
            </a:r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248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ym typeface="Wingdings"/>
              </a:rPr>
              <a:t>NaCl</a:t>
            </a:r>
            <a:r>
              <a:rPr lang="en-US" sz="3200" dirty="0" smtClean="0">
                <a:sym typeface="Wingdings"/>
              </a:rPr>
              <a:t> + </a:t>
            </a:r>
            <a:r>
              <a:rPr lang="en-US" sz="3200" dirty="0" err="1" smtClean="0">
                <a:sym typeface="Wingdings"/>
              </a:rPr>
              <a:t>CaO</a:t>
            </a:r>
            <a:endParaRPr lang="en-US" sz="3200" dirty="0" smtClean="0">
              <a:sym typeface="Wingdings"/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+ O</a:t>
            </a:r>
            <a:r>
              <a:rPr lang="en-US" sz="3200" baseline="-25000" dirty="0" smtClean="0"/>
              <a:t>2</a:t>
            </a:r>
            <a:r>
              <a:rPr lang="en-US" sz="3200" dirty="0" err="1" smtClean="0">
                <a:sym typeface="Wingdings"/>
              </a:rPr>
              <a:t></a:t>
            </a:r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Cu + Al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S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err="1" smtClean="0">
                <a:sym typeface="Wingdings"/>
              </a:rPr>
              <a:t></a:t>
            </a:r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bden 11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9" y="1858746"/>
            <a:ext cx="3540009" cy="4559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1566" y="3237317"/>
            <a:ext cx="2911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Page 118</a:t>
            </a:r>
          </a:p>
          <a:p>
            <a:r>
              <a:rPr lang="en-US" sz="3200" dirty="0" smtClean="0"/>
              <a:t>	#67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ing-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3" y="356260"/>
            <a:ext cx="6151879" cy="3614229"/>
          </a:xfrm>
          <a:prstGeom prst="rect">
            <a:avLst/>
          </a:prstGeom>
        </p:spPr>
      </p:pic>
      <p:pic>
        <p:nvPicPr>
          <p:cNvPr id="3" name="Picture 2" descr="52831195.050406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21" y="3504391"/>
            <a:ext cx="4471479" cy="3353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_fire[HR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" y="863410"/>
            <a:ext cx="9144000" cy="564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standing-diges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3" y="922338"/>
            <a:ext cx="4533900" cy="543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pir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54" y="942021"/>
            <a:ext cx="5885616" cy="529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ynthesisBA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8" y="1549400"/>
            <a:ext cx="7886700" cy="452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2349</TotalTime>
  <Words>978</Words>
  <Application>Microsoft Macintosh PowerPoint</Application>
  <PresentationFormat>On-screen Show (4:3)</PresentationFormat>
  <Paragraphs>283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Genesis</vt:lpstr>
      <vt:lpstr>Chemical Reactions</vt:lpstr>
      <vt:lpstr>Unit Outcomes</vt:lpstr>
      <vt:lpstr>What is a Chemical Reaction?</vt:lpstr>
      <vt:lpstr>Common Chemical Reactions</vt:lpstr>
      <vt:lpstr>Slide 5</vt:lpstr>
      <vt:lpstr>Slide 6</vt:lpstr>
      <vt:lpstr>Slide 7</vt:lpstr>
      <vt:lpstr>Slide 8</vt:lpstr>
      <vt:lpstr>Slide 9</vt:lpstr>
      <vt:lpstr>Slide 10</vt:lpstr>
      <vt:lpstr>Indicators of a Chemical Reaction</vt:lpstr>
      <vt:lpstr>Closed vs. Open Reactions</vt:lpstr>
      <vt:lpstr>Terminology</vt:lpstr>
      <vt:lpstr>Reaction States (&amp; Symbols)</vt:lpstr>
      <vt:lpstr>Balancing Chemical Reactions</vt:lpstr>
      <vt:lpstr>Balancing Hints</vt:lpstr>
      <vt:lpstr>Practice…</vt:lpstr>
      <vt:lpstr>Slide 18</vt:lpstr>
      <vt:lpstr>Slide 19</vt:lpstr>
      <vt:lpstr>Slide 20</vt:lpstr>
      <vt:lpstr>Slide 21</vt:lpstr>
      <vt:lpstr>Types of Chemical Reactions</vt:lpstr>
      <vt:lpstr>Synthesis Reactions</vt:lpstr>
      <vt:lpstr>Decomposition Reaction</vt:lpstr>
      <vt:lpstr>Single Replacement Reaction</vt:lpstr>
      <vt:lpstr>Activity Series</vt:lpstr>
      <vt:lpstr>Slide 27</vt:lpstr>
      <vt:lpstr>Double Replacement Reactions</vt:lpstr>
      <vt:lpstr>Neutralization Reactions</vt:lpstr>
      <vt:lpstr>Combustion Reactions</vt:lpstr>
      <vt:lpstr>General Combustion (Synthesis)</vt:lpstr>
      <vt:lpstr>Hydrocarbon Combustion</vt:lpstr>
      <vt:lpstr>Slide 33</vt:lpstr>
      <vt:lpstr>Endothermic vs. Exothermic Reactions</vt:lpstr>
      <vt:lpstr>Energy…Enthalpy</vt:lpstr>
      <vt:lpstr>Endothermic Reactions</vt:lpstr>
      <vt:lpstr>Exothermic Reactions</vt:lpstr>
      <vt:lpstr>Slide 38</vt:lpstr>
      <vt:lpstr>Predicting Chemical Reactions</vt:lpstr>
      <vt:lpstr>Slide 40</vt:lpstr>
      <vt:lpstr>Let’s Practice,  remember to balance!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</dc:title>
  <dc:creator>user</dc:creator>
  <cp:lastModifiedBy>hdhaliwal</cp:lastModifiedBy>
  <cp:revision>34</cp:revision>
  <dcterms:created xsi:type="dcterms:W3CDTF">2009-12-04T04:22:00Z</dcterms:created>
  <dcterms:modified xsi:type="dcterms:W3CDTF">2009-12-04T16:45:40Z</dcterms:modified>
</cp:coreProperties>
</file>