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s/slide6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58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72.xml" ContentType="application/vnd.openxmlformats-officedocument.presentationml.slide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Override PartName="/ppt/slides/slide70.xml" ContentType="application/vnd.openxmlformats-officedocument.presentationml.slide+xml"/>
  <Override PartName="/ppt/slides/slide46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17.xml" ContentType="application/vnd.openxmlformats-officedocument.presentationml.slide+xml"/>
  <Override PartName="/ppt/slides/slide60.xml" ContentType="application/vnd.openxmlformats-officedocument.presentationml.slide+xml"/>
  <Override PartName="/ppt/slides/slide2.xml" ContentType="application/vnd.openxmlformats-officedocument.presentationml.slide+xml"/>
  <Override PartName="/ppt/slides/slide36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5.xml" ContentType="application/vnd.openxmlformats-officedocument.presentationml.slide+xml"/>
  <Default Extension="jpeg" ContentType="image/jpeg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50.xml" ContentType="application/vnd.openxmlformats-officedocument.presentationml.slide+xml"/>
  <Override PartName="/ppt/slides/slide48.xml" ContentType="application/vnd.openxmlformats-officedocument.presentationml.slide+xml"/>
  <Override PartName="/ppt/slides/slide67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1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slides/slide4.xml" ContentType="application/vnd.openxmlformats-officedocument.presentationml.slide+xml"/>
  <Override PartName="/ppt/slides/slide3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7.xml" ContentType="application/vnd.openxmlformats-officedocument.presentationml.slide+xml"/>
  <Default Extension="xml" ContentType="application/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docProps/core.xml" ContentType="application/vnd.openxmlformats-package.core-properties+xml"/>
  <Override PartName="/ppt/slides/slide52.xml" ContentType="application/vnd.openxmlformats-officedocument.presentationml.slide+xml"/>
  <Override PartName="/ppt/slides/slide69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slides/slide64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54.xml" ContentType="application/vnd.openxmlformats-officedocument.presentationml.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71.xml" ContentType="application/vnd.openxmlformats-officedocument.presentationml.slide+xml"/>
  <Override PartName="/ppt/slides/slide47.xml" ContentType="application/vnd.openxmlformats-officedocument.presentationml.slide+xml"/>
  <Override PartName="/ppt/viewProps.xml" ContentType="application/vnd.openxmlformats-officedocument.presentationml.viewProps+xml"/>
  <Override PartName="/ppt/slides/slide66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s/slide6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6.xml" ContentType="application/vnd.openxmlformats-officedocument.presentationml.slide+xml"/>
  <Default Extension="png" ContentType="image/png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49.xml" ContentType="application/vnd.openxmlformats-officedocument.presentationml.slide+xml"/>
  <Override PartName="/ppt/slides/slide68.xml" ContentType="application/vnd.openxmlformats-officedocument.presentationml.slide+xml"/>
  <Default Extension="gif" ContentType="image/gif"/>
  <Override PartName="/ppt/slides/slide25.xml" ContentType="application/vnd.openxmlformats-officedocument.presentationml.slide+xml"/>
  <Override PartName="/ppt/slides/slide4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323" r:id="rId12"/>
    <p:sldId id="266" r:id="rId13"/>
    <p:sldId id="267" r:id="rId14"/>
    <p:sldId id="268" r:id="rId15"/>
    <p:sldId id="269" r:id="rId16"/>
    <p:sldId id="270" r:id="rId17"/>
    <p:sldId id="324" r:id="rId18"/>
    <p:sldId id="271" r:id="rId19"/>
    <p:sldId id="272" r:id="rId20"/>
    <p:sldId id="325" r:id="rId21"/>
    <p:sldId id="273" r:id="rId22"/>
    <p:sldId id="274" r:id="rId23"/>
    <p:sldId id="326" r:id="rId24"/>
    <p:sldId id="275" r:id="rId25"/>
    <p:sldId id="327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94" r:id="rId38"/>
    <p:sldId id="289" r:id="rId39"/>
    <p:sldId id="287" r:id="rId40"/>
    <p:sldId id="288" r:id="rId41"/>
    <p:sldId id="295" r:id="rId42"/>
    <p:sldId id="290" r:id="rId43"/>
    <p:sldId id="291" r:id="rId44"/>
    <p:sldId id="292" r:id="rId45"/>
    <p:sldId id="293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9" r:id="rId69"/>
    <p:sldId id="320" r:id="rId70"/>
    <p:sldId id="318" r:id="rId71"/>
    <p:sldId id="321" r:id="rId72"/>
    <p:sldId id="322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1108A8E-59C2-C548-B986-F2E269C7809F}" type="datetimeFigureOut">
              <a:rPr lang="en-US" smtClean="0"/>
              <a:pPr/>
              <a:t>4/2/09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5AA706-373D-DF4C-843F-CABF39EED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A8E-59C2-C548-B986-F2E269C7809F}" type="datetimeFigureOut">
              <a:rPr lang="en-US" smtClean="0"/>
              <a:pPr/>
              <a:t>4/2/09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A706-373D-DF4C-843F-CABF39EED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A8E-59C2-C548-B986-F2E269C7809F}" type="datetimeFigureOut">
              <a:rPr lang="en-US" smtClean="0"/>
              <a:pPr/>
              <a:t>4/2/09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A706-373D-DF4C-843F-CABF39EED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A8E-59C2-C548-B986-F2E269C7809F}" type="datetimeFigureOut">
              <a:rPr lang="en-US" smtClean="0"/>
              <a:pPr/>
              <a:t>4/2/09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A706-373D-DF4C-843F-CABF39EED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A8E-59C2-C548-B986-F2E269C7809F}" type="datetimeFigureOut">
              <a:rPr lang="en-US" smtClean="0"/>
              <a:pPr/>
              <a:t>4/2/09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A706-373D-DF4C-843F-CABF39EED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A8E-59C2-C548-B986-F2E269C7809F}" type="datetimeFigureOut">
              <a:rPr lang="en-US" smtClean="0"/>
              <a:pPr/>
              <a:t>4/2/09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A706-373D-DF4C-843F-CABF39EED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108A8E-59C2-C548-B986-F2E269C7809F}" type="datetimeFigureOut">
              <a:rPr lang="en-US" smtClean="0"/>
              <a:pPr/>
              <a:t>4/2/09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5AA706-373D-DF4C-843F-CABF39EED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1108A8E-59C2-C548-B986-F2E269C7809F}" type="datetimeFigureOut">
              <a:rPr lang="en-US" smtClean="0"/>
              <a:pPr/>
              <a:t>4/2/09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5AA706-373D-DF4C-843F-CABF39EED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A8E-59C2-C548-B986-F2E269C7809F}" type="datetimeFigureOut">
              <a:rPr lang="en-US" smtClean="0"/>
              <a:pPr/>
              <a:t>4/2/09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A706-373D-DF4C-843F-CABF39EED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A8E-59C2-C548-B986-F2E269C7809F}" type="datetimeFigureOut">
              <a:rPr lang="en-US" smtClean="0"/>
              <a:pPr/>
              <a:t>4/2/09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A706-373D-DF4C-843F-CABF39EED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8A8E-59C2-C548-B986-F2E269C7809F}" type="datetimeFigureOut">
              <a:rPr lang="en-US" smtClean="0"/>
              <a:pPr/>
              <a:t>4/2/09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A706-373D-DF4C-843F-CABF39EED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1108A8E-59C2-C548-B986-F2E269C7809F}" type="datetimeFigureOut">
              <a:rPr lang="en-US" smtClean="0"/>
              <a:pPr/>
              <a:t>4/2/09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5AA706-373D-DF4C-843F-CABF39EED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9848"/>
          </a:xfrm>
        </p:spPr>
        <p:txBody>
          <a:bodyPr/>
          <a:lstStyle/>
          <a:p>
            <a:r>
              <a:rPr lang="en-US" dirty="0" smtClean="0"/>
              <a:t>Solutions &amp; Solubility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0" y="2249488"/>
            <a:ext cx="4038600" cy="452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homogeneous mixtures</a:t>
            </a:r>
          </a:p>
          <a:p>
            <a:r>
              <a:rPr lang="en-US" sz="3200" dirty="0" smtClean="0"/>
              <a:t> can be:</a:t>
            </a:r>
          </a:p>
          <a:p>
            <a:pPr lvl="1"/>
            <a:r>
              <a:rPr lang="en-US" sz="2800" dirty="0" smtClean="0"/>
              <a:t> gas in gas</a:t>
            </a:r>
          </a:p>
          <a:p>
            <a:pPr lvl="1"/>
            <a:r>
              <a:rPr lang="en-US" sz="2800" dirty="0" smtClean="0"/>
              <a:t> gas in liquid</a:t>
            </a:r>
          </a:p>
          <a:p>
            <a:pPr lvl="1"/>
            <a:r>
              <a:rPr lang="en-US" sz="2800" dirty="0" smtClean="0"/>
              <a:t> solid in liquid</a:t>
            </a:r>
          </a:p>
          <a:p>
            <a:pPr lvl="1"/>
            <a:r>
              <a:rPr lang="en-US" sz="2800" dirty="0" smtClean="0"/>
              <a:t> liquid in solid</a:t>
            </a:r>
          </a:p>
          <a:p>
            <a:pPr lvl="1"/>
            <a:r>
              <a:rPr lang="en-US" sz="2800" dirty="0" smtClean="0"/>
              <a:t> solid in solid</a:t>
            </a:r>
            <a:endParaRPr lang="en-US" sz="2800" dirty="0"/>
          </a:p>
        </p:txBody>
      </p:sp>
      <p:pic>
        <p:nvPicPr>
          <p:cNvPr id="16" name="Content Placeholder 15" descr="chemicalpic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-9218" r="-9218"/>
          <a:stretch>
            <a:fillRect/>
          </a:stretch>
        </p:blipFill>
        <p:spPr>
          <a:xfrm>
            <a:off x="5105400" y="2027238"/>
            <a:ext cx="40386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9848"/>
          </a:xfrm>
        </p:spPr>
        <p:txBody>
          <a:bodyPr/>
          <a:lstStyle/>
          <a:p>
            <a:r>
              <a:rPr lang="en-US" dirty="0" smtClean="0"/>
              <a:t>Using Solubility Charts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905000"/>
            <a:ext cx="9144000" cy="350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Remember: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aqueous = dissolved = soluble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low solubility = not dissolved = </a:t>
            </a:r>
            <a:r>
              <a:rPr lang="en-US" sz="3200" dirty="0" err="1" smtClean="0"/>
              <a:t>ppt</a:t>
            </a:r>
            <a:r>
              <a:rPr lang="en-US" sz="3200" dirty="0" smtClean="0"/>
              <a:t> = solid</a:t>
            </a:r>
          </a:p>
          <a:p>
            <a:pPr lvl="1">
              <a:buFont typeface="Arial"/>
              <a:buChar char="•"/>
            </a:pP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3200" dirty="0" smtClean="0"/>
              <a:t> when 2 “</a:t>
            </a:r>
            <a:r>
              <a:rPr lang="en-US" sz="3200" dirty="0" err="1" smtClean="0"/>
              <a:t>aq</a:t>
            </a:r>
            <a:r>
              <a:rPr lang="en-US" sz="3200" dirty="0" smtClean="0"/>
              <a:t>” solutions are mixed a </a:t>
            </a:r>
            <a:r>
              <a:rPr lang="en-US" sz="3200" dirty="0" err="1" smtClean="0"/>
              <a:t>ppt</a:t>
            </a:r>
            <a:r>
              <a:rPr lang="en-US" sz="3200" dirty="0" smtClean="0"/>
              <a:t> can form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use the solubility chart to identify states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44" y="0"/>
            <a:ext cx="6077712" cy="732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069848"/>
          </a:xfrm>
        </p:spPr>
        <p:txBody>
          <a:bodyPr/>
          <a:lstStyle/>
          <a:p>
            <a:r>
              <a:rPr lang="en-US" dirty="0" smtClean="0"/>
              <a:t>3 ways to express a </a:t>
            </a:r>
            <a:r>
              <a:rPr lang="en-US" dirty="0" err="1" smtClean="0"/>
              <a:t>rxn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11319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 Molecular equation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 complete formulas</a:t>
            </a:r>
          </a:p>
          <a:p>
            <a:pPr marL="800100" lvl="1" indent="-342900"/>
            <a:r>
              <a:rPr lang="en-US" sz="2800" dirty="0" smtClean="0"/>
              <a:t>CaCl</a:t>
            </a:r>
            <a:r>
              <a:rPr lang="en-US" sz="2800" baseline="-25000" dirty="0" smtClean="0"/>
              <a:t>2(aq)</a:t>
            </a:r>
            <a:r>
              <a:rPr lang="en-US" sz="2800" dirty="0" smtClean="0"/>
              <a:t> + Na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3(aq)</a:t>
            </a:r>
            <a:r>
              <a:rPr lang="en-US" sz="2800" dirty="0" smtClean="0"/>
              <a:t> </a:t>
            </a:r>
            <a:r>
              <a:rPr lang="en-US" sz="2800" dirty="0" err="1" smtClean="0">
                <a:sym typeface="Wingdings"/>
              </a:rPr>
              <a:t></a:t>
            </a:r>
            <a:r>
              <a:rPr lang="en-US" sz="2800" dirty="0" smtClean="0">
                <a:sym typeface="Wingdings"/>
              </a:rPr>
              <a:t> CaCO</a:t>
            </a:r>
            <a:r>
              <a:rPr lang="en-US" sz="2800" baseline="-25000" dirty="0" smtClean="0">
                <a:sym typeface="Wingdings"/>
              </a:rPr>
              <a:t>3(s)</a:t>
            </a:r>
            <a:r>
              <a:rPr lang="en-US" sz="2800" dirty="0" smtClean="0">
                <a:sym typeface="Wingdings"/>
              </a:rPr>
              <a:t> + 2NaCl</a:t>
            </a:r>
            <a:r>
              <a:rPr lang="en-US" sz="2800" baseline="-25000" dirty="0" smtClean="0">
                <a:sym typeface="Wingdings"/>
              </a:rPr>
              <a:t>(aq)</a:t>
            </a:r>
            <a:endParaRPr lang="en-US" sz="2800" dirty="0" smtClean="0">
              <a:sym typeface="Wingdings"/>
            </a:endParaRPr>
          </a:p>
          <a:p>
            <a:pPr marL="800100" lvl="1" indent="-342900"/>
            <a:endParaRPr lang="en-US" sz="2800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ym typeface="Wingdings"/>
              </a:rPr>
              <a:t> Full Ionic Equation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ym typeface="Wingdings"/>
              </a:rPr>
              <a:t> all “</a:t>
            </a:r>
            <a:r>
              <a:rPr lang="en-US" sz="2800" dirty="0" err="1" smtClean="0">
                <a:sym typeface="Wingdings"/>
              </a:rPr>
              <a:t>aq</a:t>
            </a:r>
            <a:r>
              <a:rPr lang="en-US" sz="2800" dirty="0" smtClean="0">
                <a:sym typeface="Wingdings"/>
              </a:rPr>
              <a:t>” compounds are broken into ions</a:t>
            </a:r>
          </a:p>
          <a:p>
            <a:pPr marL="800100" lvl="1" indent="-342900"/>
            <a:r>
              <a:rPr lang="en-US" sz="2800" dirty="0" smtClean="0">
                <a:sym typeface="Wingdings"/>
              </a:rPr>
              <a:t>Ca</a:t>
            </a:r>
            <a:r>
              <a:rPr lang="en-US" sz="2800" baseline="30000" dirty="0" smtClean="0">
                <a:sym typeface="Wingdings"/>
              </a:rPr>
              <a:t>+2</a:t>
            </a:r>
            <a:r>
              <a:rPr lang="en-US" sz="2800" baseline="-25000" dirty="0" smtClean="0">
                <a:sym typeface="Wingdings"/>
              </a:rPr>
              <a:t>(aq)</a:t>
            </a:r>
            <a:r>
              <a:rPr lang="en-US" sz="2800" dirty="0" smtClean="0">
                <a:sym typeface="Wingdings"/>
              </a:rPr>
              <a:t> + 2Cl</a:t>
            </a:r>
            <a:r>
              <a:rPr lang="en-US" sz="2800" baseline="30000" dirty="0" smtClean="0">
                <a:sym typeface="Wingdings"/>
              </a:rPr>
              <a:t>-1</a:t>
            </a:r>
            <a:r>
              <a:rPr lang="en-US" sz="2800" baseline="-25000" dirty="0" smtClean="0">
                <a:sym typeface="Wingdings"/>
              </a:rPr>
              <a:t>(aq)</a:t>
            </a:r>
            <a:r>
              <a:rPr lang="en-US" sz="2800" dirty="0" smtClean="0">
                <a:sym typeface="Wingdings"/>
              </a:rPr>
              <a:t> + 2Na</a:t>
            </a:r>
            <a:r>
              <a:rPr lang="en-US" sz="2800" baseline="30000" dirty="0" smtClean="0">
                <a:sym typeface="Wingdings"/>
              </a:rPr>
              <a:t>+</a:t>
            </a:r>
            <a:r>
              <a:rPr lang="en-US" sz="2800" baseline="-25000" dirty="0" smtClean="0">
                <a:sym typeface="Wingdings"/>
              </a:rPr>
              <a:t>(aq)</a:t>
            </a:r>
            <a:r>
              <a:rPr lang="en-US" sz="2800" dirty="0" smtClean="0">
                <a:sym typeface="Wingdings"/>
              </a:rPr>
              <a:t> + CO</a:t>
            </a:r>
            <a:r>
              <a:rPr lang="en-US" sz="2800" baseline="-25000" dirty="0" smtClean="0">
                <a:sym typeface="Wingdings"/>
              </a:rPr>
              <a:t>3</a:t>
            </a:r>
            <a:r>
              <a:rPr lang="en-US" sz="2800" baseline="30000" dirty="0" smtClean="0">
                <a:sym typeface="Wingdings"/>
              </a:rPr>
              <a:t>-2</a:t>
            </a:r>
            <a:r>
              <a:rPr lang="en-US" sz="2800" baseline="-25000" dirty="0" smtClean="0">
                <a:sym typeface="Wingdings"/>
              </a:rPr>
              <a:t>(aq)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</a:t>
            </a:r>
            <a:r>
              <a:rPr lang="en-US" sz="2800" dirty="0" smtClean="0">
                <a:sym typeface="Wingdings"/>
              </a:rPr>
              <a:t> CaCO</a:t>
            </a:r>
            <a:r>
              <a:rPr lang="en-US" sz="2800" baseline="-25000" dirty="0" smtClean="0">
                <a:sym typeface="Wingdings"/>
              </a:rPr>
              <a:t>3(s)</a:t>
            </a:r>
            <a:r>
              <a:rPr lang="en-US" sz="2800" dirty="0" smtClean="0">
                <a:sym typeface="Wingdings"/>
              </a:rPr>
              <a:t> </a:t>
            </a:r>
          </a:p>
          <a:p>
            <a:pPr marL="800100" lvl="1" indent="-342900"/>
            <a:r>
              <a:rPr lang="en-US" sz="2800" dirty="0" smtClean="0">
                <a:sym typeface="Wingdings"/>
              </a:rPr>
              <a:t>													+ 2Na</a:t>
            </a:r>
            <a:r>
              <a:rPr lang="en-US" sz="2800" baseline="30000" dirty="0" smtClean="0">
                <a:sym typeface="Wingdings"/>
              </a:rPr>
              <a:t>+</a:t>
            </a:r>
            <a:r>
              <a:rPr lang="en-US" sz="2800" baseline="-25000" dirty="0" smtClean="0">
                <a:sym typeface="Wingdings"/>
              </a:rPr>
              <a:t>(aq)</a:t>
            </a:r>
            <a:r>
              <a:rPr lang="en-US" sz="2800" dirty="0" smtClean="0">
                <a:sym typeface="Wingdings"/>
              </a:rPr>
              <a:t> + 2Cl</a:t>
            </a:r>
            <a:r>
              <a:rPr lang="en-US" sz="2800" baseline="30000" dirty="0" smtClean="0">
                <a:sym typeface="Wingdings"/>
              </a:rPr>
              <a:t>-1</a:t>
            </a:r>
            <a:r>
              <a:rPr lang="en-US" sz="2800" baseline="-25000" dirty="0" smtClean="0">
                <a:sym typeface="Wingdings"/>
              </a:rPr>
              <a:t>(aq)</a:t>
            </a:r>
            <a:endParaRPr lang="en-US" sz="2800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ym typeface="Wingdings"/>
              </a:rPr>
              <a:t> Net Ionic Equation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ym typeface="Wingdings"/>
              </a:rPr>
              <a:t> all spectator ions cancelled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>
                <a:sym typeface="Wingdings"/>
              </a:rPr>
              <a:t> only chemicals involved in the </a:t>
            </a:r>
            <a:r>
              <a:rPr lang="en-US" sz="2800" dirty="0" err="1" smtClean="0">
                <a:sym typeface="Wingdings"/>
              </a:rPr>
              <a:t>rxn</a:t>
            </a:r>
            <a:r>
              <a:rPr lang="en-US" sz="2800" dirty="0" smtClean="0">
                <a:sym typeface="Wingdings"/>
              </a:rPr>
              <a:t> are written</a:t>
            </a:r>
          </a:p>
          <a:p>
            <a:pPr marL="800100" lvl="1" indent="-342900"/>
            <a:r>
              <a:rPr lang="en-US" sz="2800" dirty="0" smtClean="0">
                <a:sym typeface="Wingdings"/>
              </a:rPr>
              <a:t>Ca</a:t>
            </a:r>
            <a:r>
              <a:rPr lang="en-US" sz="2800" baseline="30000" dirty="0" smtClean="0">
                <a:sym typeface="Wingdings"/>
              </a:rPr>
              <a:t>+2</a:t>
            </a:r>
            <a:r>
              <a:rPr lang="en-US" sz="2800" baseline="-25000" dirty="0" smtClean="0">
                <a:sym typeface="Wingdings"/>
              </a:rPr>
              <a:t>(aq)</a:t>
            </a:r>
            <a:r>
              <a:rPr lang="en-US" sz="2800" dirty="0" smtClean="0">
                <a:sym typeface="Wingdings"/>
              </a:rPr>
              <a:t> + CO</a:t>
            </a:r>
            <a:r>
              <a:rPr lang="en-US" sz="2800" baseline="-25000" dirty="0" smtClean="0">
                <a:sym typeface="Wingdings"/>
              </a:rPr>
              <a:t>3</a:t>
            </a:r>
            <a:r>
              <a:rPr lang="en-US" sz="2800" baseline="30000" dirty="0" smtClean="0">
                <a:sym typeface="Wingdings"/>
              </a:rPr>
              <a:t>-2</a:t>
            </a:r>
            <a:r>
              <a:rPr lang="en-US" sz="2800" baseline="-25000" dirty="0" smtClean="0">
                <a:sym typeface="Wingdings"/>
              </a:rPr>
              <a:t>(aq)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</a:t>
            </a:r>
            <a:r>
              <a:rPr lang="en-US" sz="2800" dirty="0" smtClean="0">
                <a:sym typeface="Wingdings"/>
              </a:rPr>
              <a:t> CaCO</a:t>
            </a:r>
            <a:r>
              <a:rPr lang="en-US" sz="2800" baseline="-25000" dirty="0" smtClean="0">
                <a:sym typeface="Wingdings"/>
              </a:rPr>
              <a:t>3(s)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9848"/>
          </a:xfrm>
        </p:spPr>
        <p:txBody>
          <a:bodyPr/>
          <a:lstStyle/>
          <a:p>
            <a:r>
              <a:rPr lang="en-US" dirty="0" smtClean="0"/>
              <a:t>Net Ionic Equation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50848"/>
            <a:ext cx="91440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can be written 2 ways.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DISSOLVING REACTION</a:t>
            </a:r>
          </a:p>
          <a:p>
            <a:pPr marL="971550" lvl="1" indent="-514350">
              <a:buFont typeface="Arial"/>
              <a:buChar char="•"/>
            </a:pPr>
            <a:r>
              <a:rPr lang="en-US" sz="3200" dirty="0" smtClean="0"/>
              <a:t> solid reactant</a:t>
            </a:r>
          </a:p>
          <a:p>
            <a:pPr marL="971550" lvl="1" indent="-514350">
              <a:buFont typeface="Arial"/>
              <a:buChar char="•"/>
            </a:pPr>
            <a:r>
              <a:rPr lang="en-US" sz="3200" dirty="0" smtClean="0"/>
              <a:t> products are ions</a:t>
            </a:r>
          </a:p>
          <a:p>
            <a:pPr marL="971550" lvl="1" indent="-514350">
              <a:buFont typeface="Arial"/>
              <a:buChar char="•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PRECIPITATION (CRYSTALLIZATION)REACTION</a:t>
            </a:r>
          </a:p>
          <a:p>
            <a:pPr marL="971550" lvl="1" indent="-514350">
              <a:buFont typeface="Arial"/>
              <a:buChar char="•"/>
            </a:pPr>
            <a:r>
              <a:rPr lang="en-US" sz="3200" dirty="0" smtClean="0"/>
              <a:t> solid product</a:t>
            </a:r>
          </a:p>
          <a:p>
            <a:pPr marL="971550" lvl="1" indent="-514350">
              <a:buFont typeface="Arial"/>
              <a:buChar char="•"/>
            </a:pPr>
            <a:r>
              <a:rPr lang="en-US" sz="3200" dirty="0" smtClean="0"/>
              <a:t> reactants are 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8076"/>
            <a:ext cx="8229600" cy="1069848"/>
          </a:xfrm>
        </p:spPr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2301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Write the dissolving </a:t>
            </a:r>
            <a:r>
              <a:rPr lang="en-US" sz="3200" dirty="0" err="1" smtClean="0"/>
              <a:t>rxn</a:t>
            </a:r>
            <a:r>
              <a:rPr lang="en-US" sz="3200" dirty="0" smtClean="0"/>
              <a:t> for FeCl</a:t>
            </a:r>
            <a:r>
              <a:rPr lang="en-US" sz="3200" baseline="-25000" dirty="0" smtClean="0"/>
              <a:t>3(s)</a:t>
            </a:r>
            <a:r>
              <a:rPr lang="en-US" sz="3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Write the crystallization </a:t>
            </a:r>
            <a:r>
              <a:rPr lang="en-US" sz="3200" dirty="0" err="1" smtClean="0"/>
              <a:t>rxn</a:t>
            </a:r>
            <a:r>
              <a:rPr lang="en-US" sz="3200" dirty="0" smtClean="0"/>
              <a:t> for (NH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Cr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7(s)</a:t>
            </a:r>
            <a:r>
              <a:rPr lang="en-US" sz="3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Write the </a:t>
            </a:r>
            <a:r>
              <a:rPr lang="en-US" sz="3200" dirty="0" err="1" smtClean="0"/>
              <a:t>rxn</a:t>
            </a:r>
            <a:r>
              <a:rPr lang="en-US" sz="3200" dirty="0" smtClean="0"/>
              <a:t> for 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OH</a:t>
            </a:r>
            <a:r>
              <a:rPr lang="en-US" sz="3200" baseline="-25000" dirty="0" smtClean="0"/>
              <a:t>(s)</a:t>
            </a:r>
            <a:r>
              <a:rPr lang="en-US" sz="3200" dirty="0" smtClean="0"/>
              <a:t> dissolved in water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Solubility Charts – Qualitative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9273" y="1800285"/>
            <a:ext cx="75841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To predict chemical states.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 smtClean="0"/>
              <a:t> solid or aqueous</a:t>
            </a:r>
          </a:p>
          <a:p>
            <a:pPr marL="800100" lvl="1" indent="-342900">
              <a:buFont typeface="Arial"/>
              <a:buChar char="•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To separate ions from solution.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To determine precipitate formation.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 smtClean="0"/>
              <a:t> does a </a:t>
            </a:r>
            <a:r>
              <a:rPr lang="en-US" sz="3200" dirty="0" err="1" smtClean="0"/>
              <a:t>ppt</a:t>
            </a:r>
            <a:r>
              <a:rPr lang="en-US" sz="3200" dirty="0" smtClean="0"/>
              <a:t> form or not?</a:t>
            </a:r>
          </a:p>
          <a:p>
            <a:pPr marL="800100" lvl="1" indent="-342900">
              <a:buFont typeface="Arial"/>
              <a:buChar char="•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Identifying unknown ions in solution.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1069848"/>
          </a:xfrm>
        </p:spPr>
        <p:txBody>
          <a:bodyPr/>
          <a:lstStyle/>
          <a:p>
            <a:r>
              <a:rPr lang="en-US" dirty="0" smtClean="0"/>
              <a:t>Separating Ions from Solution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77924"/>
            <a:ext cx="83535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Find a way to separate Ag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from AgNO</a:t>
            </a:r>
            <a:r>
              <a:rPr lang="en-US" sz="3200" baseline="-25000" dirty="0" smtClean="0"/>
              <a:t>3(aq)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44" y="-457200"/>
            <a:ext cx="6077712" cy="732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77764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3200" dirty="0" smtClean="0"/>
              <a:t> How do you separate Cl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from </a:t>
            </a:r>
            <a:r>
              <a:rPr lang="en-US" sz="3200" dirty="0" err="1" smtClean="0"/>
              <a:t>NaCl</a:t>
            </a:r>
            <a:r>
              <a:rPr lang="en-US" sz="3200" baseline="-25000" dirty="0" err="1" smtClean="0"/>
              <a:t>(aq</a:t>
            </a:r>
            <a:r>
              <a:rPr lang="en-US" sz="3200" baseline="-25000" dirty="0" smtClean="0"/>
              <a:t>)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Remove all of the ions, one at a time, from</a:t>
            </a:r>
          </a:p>
          <a:p>
            <a:pPr marL="971550" lvl="1" indent="-514350"/>
            <a:r>
              <a:rPr lang="en-US" sz="3200" smtClean="0"/>
              <a:t>Sr(</a:t>
            </a:r>
            <a:r>
              <a:rPr lang="en-US" sz="3200" dirty="0" smtClean="0"/>
              <a:t>OH)</a:t>
            </a:r>
            <a:r>
              <a:rPr lang="en-US" sz="3200" baseline="-25000" dirty="0" smtClean="0"/>
              <a:t>2(aq)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9848"/>
          </a:xfrm>
        </p:spPr>
        <p:txBody>
          <a:bodyPr/>
          <a:lstStyle/>
          <a:p>
            <a:r>
              <a:rPr lang="en-US" dirty="0" smtClean="0"/>
              <a:t>Solution Vocab.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4648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solvent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largest quantity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most common solvent is water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F3661"/>
                </a:solidFill>
              </a:rPr>
              <a:t>solute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lesser quantity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0F3661"/>
                </a:solidFill>
              </a:rPr>
              <a:t> saturated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sol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 can no longer dissolve solute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visible solute is present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solution is at </a:t>
            </a:r>
            <a:r>
              <a:rPr lang="en-US" sz="3200" dirty="0" smtClean="0">
                <a:solidFill>
                  <a:srgbClr val="660066"/>
                </a:solidFill>
              </a:rPr>
              <a:t>EQUILIBRUM</a:t>
            </a:r>
            <a:endParaRPr lang="en-US" sz="3200" dirty="0">
              <a:solidFill>
                <a:srgbClr val="660066"/>
              </a:solidFill>
            </a:endParaRPr>
          </a:p>
        </p:txBody>
      </p:sp>
      <p:pic>
        <p:nvPicPr>
          <p:cNvPr id="5" name="Picture 4" descr="solu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33400"/>
            <a:ext cx="254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44" y="-457200"/>
            <a:ext cx="6077712" cy="732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1069848"/>
          </a:xfrm>
        </p:spPr>
        <p:txBody>
          <a:bodyPr/>
          <a:lstStyle/>
          <a:p>
            <a:r>
              <a:rPr lang="en-US" dirty="0" smtClean="0"/>
              <a:t>Determining </a:t>
            </a:r>
            <a:r>
              <a:rPr lang="en-US" dirty="0" err="1" smtClean="0"/>
              <a:t>Rxn</a:t>
            </a:r>
            <a:r>
              <a:rPr lang="en-US" dirty="0" smtClean="0"/>
              <a:t> Outcomes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43130" y="1548824"/>
            <a:ext cx="930254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Predict the outcome between KNO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and NH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Cl.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Predict the outcome of mixing </a:t>
            </a:r>
            <a:r>
              <a:rPr lang="en-US" sz="3200" dirty="0" err="1" smtClean="0"/>
              <a:t>NaCl</a:t>
            </a:r>
            <a:r>
              <a:rPr lang="en-US" sz="3200" dirty="0" smtClean="0"/>
              <a:t> and AgNO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Predict the outcome of mixing </a:t>
            </a:r>
            <a:r>
              <a:rPr lang="en-US" sz="3200" dirty="0" err="1" smtClean="0"/>
              <a:t>LiOH</a:t>
            </a:r>
            <a:r>
              <a:rPr lang="en-US" sz="3200" dirty="0" smtClean="0"/>
              <a:t> with </a:t>
            </a:r>
            <a:r>
              <a:rPr lang="en-US" sz="3200" dirty="0" err="1" smtClean="0"/>
              <a:t>HCl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8076"/>
            <a:ext cx="8229600" cy="1069848"/>
          </a:xfrm>
        </p:spPr>
        <p:txBody>
          <a:bodyPr/>
          <a:lstStyle/>
          <a:p>
            <a:r>
              <a:rPr lang="en-US" dirty="0" smtClean="0"/>
              <a:t>Identifying Unknown 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1358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the solubility chart to determine (narrow down) possible ions.</a:t>
            </a:r>
          </a:p>
          <a:p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An unknown aqueous solution forms a precipitate when </a:t>
            </a:r>
            <a:r>
              <a:rPr lang="en-US" sz="3200" dirty="0" err="1" smtClean="0"/>
              <a:t>NaCl</a:t>
            </a:r>
            <a:r>
              <a:rPr lang="en-US" sz="3200" dirty="0" smtClean="0"/>
              <a:t> is added to the solution.  What are the possible ions?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44" y="-469392"/>
            <a:ext cx="6077712" cy="73273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3200" dirty="0" smtClean="0"/>
              <a:t> An unknown solution gives a precipitate when mixed with AgNO</a:t>
            </a:r>
            <a:r>
              <a:rPr lang="en-US" sz="3200" baseline="-25000" dirty="0" smtClean="0"/>
              <a:t>3(aq)</a:t>
            </a:r>
            <a:r>
              <a:rPr lang="en-US" sz="3200" dirty="0" smtClean="0"/>
              <a:t>.  What are the possible ions in solution?  How would you further identify the ion?</a:t>
            </a:r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44" y="-457200"/>
            <a:ext cx="6077712" cy="73273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3200" dirty="0" smtClean="0"/>
              <a:t> A chemist carries out a series of precipitation reactions on an unknown solution and gets the following results:</a:t>
            </a:r>
          </a:p>
          <a:p>
            <a:pPr marL="1257300" lvl="2" indent="-342900"/>
            <a:r>
              <a:rPr lang="en-US" sz="3200" dirty="0" smtClean="0"/>
              <a:t>NaNO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+ unknown		no </a:t>
            </a:r>
            <a:r>
              <a:rPr lang="en-US" sz="3200" dirty="0" err="1" smtClean="0"/>
              <a:t>ppt</a:t>
            </a:r>
            <a:endParaRPr lang="en-US" sz="3200" dirty="0" smtClean="0"/>
          </a:p>
          <a:p>
            <a:pPr marL="1257300" lvl="2" indent="-342900"/>
            <a:r>
              <a:rPr lang="en-US" sz="3200" dirty="0" err="1" smtClean="0"/>
              <a:t>NaS</a:t>
            </a:r>
            <a:r>
              <a:rPr lang="en-US" sz="3200" dirty="0" smtClean="0"/>
              <a:t> + unknown			</a:t>
            </a:r>
            <a:r>
              <a:rPr lang="en-US" sz="3200" dirty="0" err="1" smtClean="0"/>
              <a:t>ppt</a:t>
            </a:r>
            <a:endParaRPr lang="en-US" sz="3200" dirty="0" smtClean="0"/>
          </a:p>
          <a:p>
            <a:pPr marL="1257300" lvl="2" indent="-342900"/>
            <a:r>
              <a:rPr lang="en-US" sz="3200" dirty="0" smtClean="0"/>
              <a:t>K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SO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+ unknown		</a:t>
            </a:r>
            <a:r>
              <a:rPr lang="en-US" sz="3200" dirty="0" err="1" smtClean="0"/>
              <a:t>ppt</a:t>
            </a:r>
            <a:endParaRPr lang="en-US" sz="3200" dirty="0" smtClean="0"/>
          </a:p>
          <a:p>
            <a:pPr marL="1257300" lvl="2" indent="-342900"/>
            <a:r>
              <a:rPr lang="en-US" sz="3200" dirty="0" err="1" smtClean="0"/>
              <a:t>KCl</a:t>
            </a:r>
            <a:r>
              <a:rPr lang="en-US" sz="3200" dirty="0" smtClean="0"/>
              <a:t> + unknown			</a:t>
            </a:r>
            <a:r>
              <a:rPr lang="en-US" sz="3200" dirty="0" err="1" smtClean="0"/>
              <a:t>ppt</a:t>
            </a:r>
            <a:endParaRPr lang="en-US" sz="3200" dirty="0" smtClean="0"/>
          </a:p>
          <a:p>
            <a:pPr marL="800100" lvl="1" indent="-342900"/>
            <a:r>
              <a:rPr lang="en-US" sz="3200" dirty="0" smtClean="0"/>
              <a:t>What </a:t>
            </a:r>
            <a:r>
              <a:rPr lang="en-US" sz="3200" dirty="0" err="1" smtClean="0"/>
              <a:t>ion(s</a:t>
            </a:r>
            <a:r>
              <a:rPr lang="en-US" sz="3200" dirty="0" smtClean="0"/>
              <a:t>) could the unknown solution contain?</a:t>
            </a:r>
            <a:endParaRPr lang="en-U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Ion Concentration – Quantitative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77924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a SOLUBLE chemical ionizes, the concentration of the ions can be determined if the initial concentration of the chemical is known.</a:t>
            </a:r>
          </a:p>
          <a:p>
            <a:endParaRPr lang="en-US" sz="3200" dirty="0" smtClean="0"/>
          </a:p>
          <a:p>
            <a:r>
              <a:rPr lang="en-US" sz="3200" dirty="0" smtClean="0"/>
              <a:t>Determine the ions concentration of: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 3.0 M </a:t>
            </a:r>
            <a:r>
              <a:rPr lang="en-US" sz="3200" dirty="0" err="1" smtClean="0"/>
              <a:t>NaOH</a:t>
            </a:r>
            <a:endParaRPr lang="en-US" sz="3200" dirty="0" smtClean="0"/>
          </a:p>
          <a:p>
            <a:pPr marL="514350" indent="-514350">
              <a:buFont typeface="+mj-lt"/>
              <a:buAutoNum type="arabicParenR"/>
            </a:pPr>
            <a:endParaRPr lang="en-US" sz="32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200" dirty="0" smtClean="0"/>
              <a:t> 1.5 M CaCl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1069848"/>
          </a:xfrm>
        </p:spPr>
        <p:txBody>
          <a:bodyPr/>
          <a:lstStyle/>
          <a:p>
            <a:r>
              <a:rPr lang="en-US" dirty="0" smtClean="0"/>
              <a:t>Dilution of Solutions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77924"/>
            <a:ext cx="906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32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</a:t>
            </a:r>
            <a:r>
              <a:rPr lang="en-US" sz="32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= M</a:t>
            </a:r>
            <a:r>
              <a:rPr lang="en-US" sz="32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</a:t>
            </a:r>
            <a:r>
              <a:rPr lang="en-US" sz="3200" baseline="-25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</a:t>
            </a:r>
            <a:endParaRPr lang="en-US" sz="3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3200" dirty="0" smtClean="0"/>
              <a:t>Examples: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Calculate the concentration of each solution after mixing 10.0 </a:t>
            </a:r>
            <a:r>
              <a:rPr lang="en-US" sz="3200" dirty="0" err="1" smtClean="0"/>
              <a:t>mL</a:t>
            </a:r>
            <a:r>
              <a:rPr lang="en-US" sz="3200" dirty="0" smtClean="0"/>
              <a:t> of 0.100M Ba(NO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40.0 </a:t>
            </a:r>
            <a:r>
              <a:rPr lang="en-US" sz="3200" dirty="0" err="1" smtClean="0"/>
              <a:t>mL</a:t>
            </a:r>
            <a:r>
              <a:rPr lang="en-US" sz="3200" dirty="0" smtClean="0"/>
              <a:t> of 0.300M AgNO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3200" dirty="0" smtClean="0"/>
              <a:t>If 5.0 </a:t>
            </a:r>
            <a:r>
              <a:rPr lang="en-US" sz="3200" dirty="0" err="1" smtClean="0"/>
              <a:t>mL</a:t>
            </a:r>
            <a:r>
              <a:rPr lang="en-US" sz="3200" dirty="0" smtClean="0"/>
              <a:t> of 0.020M Cl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is added to 15.0 </a:t>
            </a:r>
            <a:r>
              <a:rPr lang="en-US" sz="3200" dirty="0" err="1" smtClean="0"/>
              <a:t>mL</a:t>
            </a:r>
            <a:r>
              <a:rPr lang="en-US" sz="3200" dirty="0" smtClean="0"/>
              <a:t> of 0.012M Br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, what is the </a:t>
            </a:r>
            <a:r>
              <a:rPr lang="en-US" sz="3200" dirty="0" err="1" smtClean="0"/>
              <a:t>molarity</a:t>
            </a:r>
            <a:r>
              <a:rPr lang="en-US" sz="3200" dirty="0" smtClean="0"/>
              <a:t> of the ions in the new mixture?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85800"/>
            <a:ext cx="8915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 system @ equilibrium:</a:t>
            </a:r>
          </a:p>
          <a:p>
            <a:endParaRPr lang="en-US" sz="3200" dirty="0" smtClean="0"/>
          </a:p>
          <a:p>
            <a:r>
              <a:rPr lang="en-US" sz="2800" dirty="0" smtClean="0"/>
              <a:t>RATE OF DISSOLVING = RATE OF SOLIDIFICATION</a:t>
            </a:r>
          </a:p>
          <a:p>
            <a:r>
              <a:rPr lang="en-US" sz="2800" dirty="0" smtClean="0"/>
              <a:t>											(precipitation)</a:t>
            </a:r>
          </a:p>
          <a:p>
            <a:endParaRPr lang="en-US" sz="2800" dirty="0" smtClean="0"/>
          </a:p>
          <a:p>
            <a:pPr algn="ctr"/>
            <a:r>
              <a:rPr lang="en-US" sz="2800" dirty="0"/>
              <a:t>(</a:t>
            </a:r>
            <a:r>
              <a:rPr lang="en-US" sz="2800" dirty="0" smtClean="0"/>
              <a:t>A saturated solution is in a type of dynamic equilibrium)</a:t>
            </a:r>
          </a:p>
          <a:p>
            <a:endParaRPr lang="en-US" sz="2800" dirty="0" smtClean="0"/>
          </a:p>
          <a:p>
            <a:r>
              <a:rPr lang="en-US" sz="2800" dirty="0" smtClean="0"/>
              <a:t>Every solution has a constant amount of solute that can be dissolved.  This is temperature specific.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9848"/>
          </a:xfrm>
        </p:spPr>
        <p:txBody>
          <a:bodyPr/>
          <a:lstStyle/>
          <a:p>
            <a:r>
              <a:rPr lang="en-US" dirty="0" smtClean="0"/>
              <a:t>Quantitative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50848"/>
            <a:ext cx="899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Remember: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a saturated solution is in equilibrium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even a low soluble compound dissolves a little bit (&lt; 0.1M)</a:t>
            </a:r>
          </a:p>
          <a:p>
            <a:pPr lvl="1">
              <a:buFont typeface="Arial"/>
              <a:buChar char="•"/>
            </a:pPr>
            <a:endParaRPr lang="en-US" sz="3200" dirty="0" smtClean="0"/>
          </a:p>
          <a:p>
            <a:r>
              <a:rPr lang="en-US" sz="3200" dirty="0" smtClean="0">
                <a:sym typeface="Wingdings"/>
              </a:rPr>
              <a:t>		K =	</a:t>
            </a:r>
            <a:r>
              <a:rPr lang="en-US" sz="3200" u="sng" dirty="0" smtClean="0">
                <a:sym typeface="Wingdings"/>
              </a:rPr>
              <a:t>[P]</a:t>
            </a:r>
            <a:r>
              <a:rPr lang="en-US" sz="3200" dirty="0" smtClean="0">
                <a:sym typeface="Wingdings"/>
              </a:rPr>
              <a:t>		(always!)</a:t>
            </a:r>
            <a:endParaRPr lang="en-US" sz="3200" u="sng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				[R]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460" y="990600"/>
            <a:ext cx="9149460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Consider CaCO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CaCO</a:t>
            </a:r>
            <a:r>
              <a:rPr lang="en-US" sz="3200" baseline="-25000" dirty="0" smtClean="0"/>
              <a:t>3(s)</a:t>
            </a:r>
            <a:r>
              <a:rPr lang="en-US" sz="3200" dirty="0" smtClean="0"/>
              <a:t> </a:t>
            </a:r>
            <a:r>
              <a:rPr lang="en-US" sz="3200" dirty="0" err="1" smtClean="0">
                <a:sym typeface="Wingdings"/>
              </a:rPr>
              <a:t></a:t>
            </a:r>
            <a:r>
              <a:rPr lang="en-US" sz="3200" dirty="0" smtClean="0">
                <a:sym typeface="Wingdings"/>
              </a:rPr>
              <a:t> Ca</a:t>
            </a:r>
            <a:r>
              <a:rPr lang="en-US" sz="3200" baseline="30000" dirty="0" smtClean="0">
                <a:sym typeface="Wingdings"/>
              </a:rPr>
              <a:t>+2</a:t>
            </a:r>
            <a:r>
              <a:rPr lang="en-US" sz="3200" baseline="-25000" dirty="0" smtClean="0">
                <a:sym typeface="Wingdings"/>
              </a:rPr>
              <a:t>(aq)</a:t>
            </a:r>
            <a:r>
              <a:rPr lang="en-US" sz="3200" dirty="0" smtClean="0">
                <a:sym typeface="Wingdings"/>
              </a:rPr>
              <a:t> + CO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baseline="30000" dirty="0" smtClean="0">
                <a:sym typeface="Wingdings"/>
              </a:rPr>
              <a:t>-2</a:t>
            </a:r>
            <a:r>
              <a:rPr lang="en-US" sz="3200" baseline="-25000" dirty="0" smtClean="0">
                <a:sym typeface="Wingdings"/>
              </a:rPr>
              <a:t>(aq)</a:t>
            </a:r>
          </a:p>
          <a:p>
            <a:endParaRPr lang="en-US" sz="3200" baseline="-25000" dirty="0" smtClean="0">
              <a:sym typeface="Wingdings"/>
            </a:endParaRPr>
          </a:p>
          <a:p>
            <a:r>
              <a:rPr lang="en-US" sz="3200" baseline="-25000" dirty="0" smtClean="0">
                <a:sym typeface="Wingdings"/>
              </a:rPr>
              <a:t>	</a:t>
            </a:r>
            <a:r>
              <a:rPr lang="en-US" sz="3200" dirty="0" smtClean="0">
                <a:sym typeface="Wingdings"/>
              </a:rPr>
              <a:t>K = </a:t>
            </a:r>
            <a:r>
              <a:rPr lang="en-US" sz="3200" u="sng" dirty="0" smtClean="0">
                <a:sym typeface="Wingdings"/>
              </a:rPr>
              <a:t>	[Ca</a:t>
            </a:r>
            <a:r>
              <a:rPr lang="en-US" sz="3200" u="sng" baseline="30000" dirty="0" smtClean="0">
                <a:sym typeface="Wingdings"/>
              </a:rPr>
              <a:t>+2</a:t>
            </a:r>
            <a:r>
              <a:rPr lang="en-US" sz="3200" u="sng" dirty="0" smtClean="0">
                <a:sym typeface="Wingdings"/>
              </a:rPr>
              <a:t>][CO</a:t>
            </a:r>
            <a:r>
              <a:rPr lang="en-US" sz="3200" u="sng" baseline="-25000" dirty="0" smtClean="0">
                <a:sym typeface="Wingdings"/>
              </a:rPr>
              <a:t>3</a:t>
            </a:r>
            <a:r>
              <a:rPr lang="en-US" sz="3200" u="sng" baseline="30000" dirty="0" smtClean="0">
                <a:sym typeface="Wingdings"/>
              </a:rPr>
              <a:t>-2</a:t>
            </a:r>
            <a:r>
              <a:rPr lang="en-US" sz="3200" u="sng" dirty="0" smtClean="0">
                <a:sym typeface="Wingdings"/>
              </a:rPr>
              <a:t>]</a:t>
            </a:r>
          </a:p>
          <a:p>
            <a:r>
              <a:rPr lang="en-US" sz="3200" dirty="0" smtClean="0">
                <a:sym typeface="Wingdings"/>
              </a:rPr>
              <a:t>				[</a:t>
            </a:r>
            <a:r>
              <a:rPr lang="en-US" sz="3200" dirty="0" smtClean="0"/>
              <a:t>CaCO</a:t>
            </a:r>
            <a:r>
              <a:rPr lang="en-US" sz="3200" baseline="-25000" dirty="0" smtClean="0"/>
              <a:t>3</a:t>
            </a:r>
            <a:r>
              <a:rPr lang="en-US" sz="3200" dirty="0" smtClean="0">
                <a:sym typeface="Wingdings"/>
              </a:rPr>
              <a:t>]</a:t>
            </a:r>
          </a:p>
          <a:p>
            <a:r>
              <a:rPr lang="en-US" sz="3200" dirty="0" smtClean="0">
                <a:sym typeface="Wingdings"/>
              </a:rPr>
              <a:t>	*concentration of a solid is constant, therefore:</a:t>
            </a:r>
          </a:p>
          <a:p>
            <a:r>
              <a:rPr lang="en-US" sz="3200" dirty="0" smtClean="0">
                <a:sym typeface="Wingdings"/>
              </a:rPr>
              <a:t>	</a:t>
            </a:r>
          </a:p>
          <a:p>
            <a:pPr lvl="1"/>
            <a:r>
              <a:rPr lang="en-US" sz="3200" dirty="0" smtClean="0">
                <a:sym typeface="Wingdings"/>
              </a:rPr>
              <a:t>K[</a:t>
            </a:r>
            <a:r>
              <a:rPr lang="en-US" sz="3200" dirty="0" smtClean="0"/>
              <a:t>CaCO</a:t>
            </a:r>
            <a:r>
              <a:rPr lang="en-US" sz="3200" baseline="-25000" dirty="0" smtClean="0"/>
              <a:t>3</a:t>
            </a:r>
            <a:r>
              <a:rPr lang="en-US" sz="3200" dirty="0" smtClean="0">
                <a:sym typeface="Wingdings"/>
              </a:rPr>
              <a:t>] = [Ca</a:t>
            </a:r>
            <a:r>
              <a:rPr lang="en-US" sz="3200" baseline="30000" dirty="0" smtClean="0">
                <a:sym typeface="Wingdings"/>
              </a:rPr>
              <a:t>+2</a:t>
            </a:r>
            <a:r>
              <a:rPr lang="en-US" sz="3200" dirty="0" smtClean="0">
                <a:sym typeface="Wingdings"/>
              </a:rPr>
              <a:t>][CO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baseline="30000" dirty="0" smtClean="0">
                <a:sym typeface="Wingdings"/>
              </a:rPr>
              <a:t>-2</a:t>
            </a:r>
            <a:r>
              <a:rPr lang="en-US" sz="3200" dirty="0" smtClean="0">
                <a:sym typeface="Wingdings"/>
              </a:rPr>
              <a:t>]</a:t>
            </a:r>
          </a:p>
          <a:p>
            <a:r>
              <a:rPr lang="en-US" sz="3200" dirty="0" smtClean="0">
                <a:sym typeface="Wingdings"/>
              </a:rPr>
              <a:t>or:</a:t>
            </a:r>
          </a:p>
          <a:p>
            <a:pPr marL="0" lvl="1"/>
            <a:r>
              <a:rPr lang="en-US" sz="3200" dirty="0" smtClean="0">
                <a:sym typeface="Wingdings"/>
              </a:rPr>
              <a:t>	</a:t>
            </a:r>
            <a:r>
              <a:rPr lang="en-US" sz="3200" dirty="0" err="1" smtClean="0">
                <a:sym typeface="Wingdings"/>
              </a:rPr>
              <a:t>K</a:t>
            </a:r>
            <a:r>
              <a:rPr lang="en-US" sz="3200" baseline="-25000" dirty="0" err="1" smtClean="0">
                <a:sym typeface="Wingdings"/>
              </a:rPr>
              <a:t>sp</a:t>
            </a:r>
            <a:r>
              <a:rPr lang="en-US" sz="3200" dirty="0" smtClean="0">
                <a:sym typeface="Wingdings"/>
              </a:rPr>
              <a:t>= [Ca</a:t>
            </a:r>
            <a:r>
              <a:rPr lang="en-US" sz="3200" baseline="30000" dirty="0" smtClean="0">
                <a:sym typeface="Wingdings"/>
              </a:rPr>
              <a:t>+2</a:t>
            </a:r>
            <a:r>
              <a:rPr lang="en-US" sz="3200" dirty="0" smtClean="0">
                <a:sym typeface="Wingdings"/>
              </a:rPr>
              <a:t>][CO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baseline="30000" dirty="0" smtClean="0">
                <a:sym typeface="Wingdings"/>
              </a:rPr>
              <a:t>-2</a:t>
            </a:r>
            <a:r>
              <a:rPr lang="en-US" sz="3200" dirty="0" smtClean="0">
                <a:sym typeface="Wingdings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ALL </a:t>
            </a:r>
            <a:r>
              <a:rPr lang="en-US" sz="4800" dirty="0" err="1" smtClean="0"/>
              <a:t>K</a:t>
            </a:r>
            <a:r>
              <a:rPr lang="en-US" sz="4800" baseline="-25000" dirty="0" err="1" smtClean="0"/>
              <a:t>sp</a:t>
            </a:r>
            <a:r>
              <a:rPr lang="en-US" sz="4800" dirty="0" smtClean="0"/>
              <a:t> calculations must be done with DISSOLVING reactions</a:t>
            </a:r>
          </a:p>
          <a:p>
            <a:pPr algn="ctr"/>
            <a:endParaRPr lang="en-US" sz="4800" dirty="0" smtClean="0"/>
          </a:p>
          <a:p>
            <a:pPr algn="ctr"/>
            <a:r>
              <a:rPr lang="en-US" sz="4800" dirty="0" err="1" smtClean="0"/>
              <a:t>K</a:t>
            </a:r>
            <a:r>
              <a:rPr lang="en-US" sz="4800" baseline="-25000" dirty="0" err="1" smtClean="0"/>
              <a:t>sp</a:t>
            </a:r>
            <a:r>
              <a:rPr lang="en-US" sz="4800" dirty="0" smtClean="0"/>
              <a:t> expressions NEVER have a denominator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1069848"/>
          </a:xfrm>
        </p:spPr>
        <p:txBody>
          <a:bodyPr/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sp</a:t>
            </a:r>
            <a:r>
              <a:rPr lang="en-US" dirty="0" smtClean="0"/>
              <a:t> – Solubility Product Constant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1069848"/>
          </a:xfrm>
        </p:spPr>
        <p:txBody>
          <a:bodyPr/>
          <a:lstStyle/>
          <a:p>
            <a:r>
              <a:rPr lang="en-US" dirty="0" smtClean="0"/>
              <a:t>Solubility Product -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77924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arenR"/>
            </a:pPr>
            <a:r>
              <a:rPr lang="en-US" sz="3200" dirty="0" smtClean="0"/>
              <a:t> The solubility of 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smtClean="0"/>
              <a:t>CaCO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is found to be </a:t>
            </a:r>
          </a:p>
          <a:p>
            <a:pPr marL="800100" lvl="2" indent="-342900"/>
            <a:r>
              <a:rPr lang="en-US" sz="3200" dirty="0" smtClean="0"/>
              <a:t>6.9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-5</a:t>
            </a:r>
            <a:r>
              <a:rPr lang="en-US" sz="3200" dirty="0" smtClean="0"/>
              <a:t>M.  What is the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 value for CaCO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? </a:t>
            </a:r>
            <a:endParaRPr lang="en-US" sz="3200" baseline="-25000" dirty="0" smtClean="0">
              <a:sym typeface="Wingdings"/>
            </a:endParaRPr>
          </a:p>
          <a:p>
            <a:pPr marL="342900" indent="-342900">
              <a:buFont typeface="+mj-lt"/>
              <a:buAutoNum type="arabicParenR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sz="3200" dirty="0" smtClean="0"/>
              <a:t>The molar solubility of Ag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S is 1.3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-17</a:t>
            </a:r>
            <a:r>
              <a:rPr lang="en-US" sz="3200" dirty="0" smtClean="0"/>
              <a:t>M.  What is the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en-US" sz="3200" dirty="0" smtClean="0"/>
              <a:t> A saturated solution of BaF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contains </a:t>
            </a:r>
          </a:p>
          <a:p>
            <a:pPr marL="342900" indent="-342900"/>
            <a:r>
              <a:rPr lang="en-US" sz="3200" dirty="0" smtClean="0"/>
              <a:t>3.58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-3</a:t>
            </a:r>
            <a:r>
              <a:rPr lang="en-US" sz="3200" dirty="0" smtClean="0"/>
              <a:t> mol of BaF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in a 1.00L solution.  What is the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 for BaF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00200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If </a:t>
            </a:r>
            <a:r>
              <a:rPr lang="en-US" sz="4800" dirty="0" err="1" smtClean="0"/>
              <a:t>K</a:t>
            </a:r>
            <a:r>
              <a:rPr lang="en-US" sz="4800" baseline="-25000" dirty="0" err="1" smtClean="0"/>
              <a:t>sp</a:t>
            </a:r>
            <a:r>
              <a:rPr lang="en-US" sz="4800" dirty="0" smtClean="0"/>
              <a:t> is known, molar solubility can be calculated.</a:t>
            </a:r>
          </a:p>
          <a:p>
            <a:pPr lvl="1">
              <a:buFont typeface="Arial"/>
              <a:buChar char="•"/>
            </a:pPr>
            <a:r>
              <a:rPr lang="en-US" sz="4800" dirty="0" smtClean="0"/>
              <a:t> </a:t>
            </a:r>
            <a:r>
              <a:rPr lang="en-US" sz="4800" dirty="0" err="1" smtClean="0"/>
              <a:t>K</a:t>
            </a:r>
            <a:r>
              <a:rPr lang="en-US" sz="4800" baseline="-25000" dirty="0" err="1" smtClean="0"/>
              <a:t>sp</a:t>
            </a:r>
            <a:r>
              <a:rPr lang="en-US" sz="4800" dirty="0" smtClean="0"/>
              <a:t> does not have to be given</a:t>
            </a:r>
          </a:p>
          <a:p>
            <a:pPr lvl="1">
              <a:buFont typeface="Arial"/>
              <a:buChar char="•"/>
            </a:pPr>
            <a:r>
              <a:rPr lang="en-US" sz="4800" dirty="0" smtClean="0"/>
              <a:t> look </a:t>
            </a:r>
            <a:r>
              <a:rPr lang="en-US" sz="4800" dirty="0" err="1" smtClean="0"/>
              <a:t>K</a:t>
            </a:r>
            <a:r>
              <a:rPr lang="en-US" sz="4800" baseline="-25000" dirty="0" err="1" smtClean="0"/>
              <a:t>sp</a:t>
            </a:r>
            <a:r>
              <a:rPr lang="en-US" sz="4800" dirty="0" smtClean="0"/>
              <a:t> up in the data table</a:t>
            </a:r>
          </a:p>
          <a:p>
            <a:pPr lvl="2">
              <a:buFont typeface="Arial"/>
              <a:buChar char="•"/>
            </a:pPr>
            <a:r>
              <a:rPr lang="en-US" sz="4800" dirty="0"/>
              <a:t> </a:t>
            </a:r>
            <a:r>
              <a:rPr lang="en-US" sz="4800" dirty="0" smtClean="0"/>
              <a:t>page 5</a:t>
            </a:r>
            <a:endParaRPr lang="en-US" sz="4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824"/>
            <a:ext cx="9144000" cy="622617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Precipitates can be formed in one of 2 ways: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200" dirty="0" smtClean="0"/>
              <a:t> One solid dissociates</a:t>
            </a: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/>
              <a:t> ions come from a common source</a:t>
            </a: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/>
              <a:t> use </a:t>
            </a:r>
            <a:r>
              <a:rPr lang="en-US" sz="3200" dirty="0" err="1" smtClean="0"/>
              <a:t>stoichiometry</a:t>
            </a:r>
            <a:r>
              <a:rPr lang="en-US" sz="3200" dirty="0" smtClean="0"/>
              <a:t> to get ion concentrations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 A solid is formed from mixing 2 chemicals</a:t>
            </a:r>
          </a:p>
          <a:p>
            <a:pPr marL="1428750" lvl="2" indent="-514350">
              <a:buFont typeface="Arial"/>
              <a:buChar char="•"/>
            </a:pPr>
            <a:r>
              <a:rPr lang="en-US" sz="3200" dirty="0" smtClean="0"/>
              <a:t> ions come from 2 sources</a:t>
            </a:r>
          </a:p>
          <a:p>
            <a:pPr marL="1428750" lvl="2" indent="-514350">
              <a:buFont typeface="Arial"/>
              <a:buChar char="•"/>
            </a:pPr>
            <a:r>
              <a:rPr lang="en-US" sz="3200" dirty="0" smtClean="0"/>
              <a:t> use ions concentrations given in the question (don’t use </a:t>
            </a:r>
            <a:r>
              <a:rPr lang="en-US" sz="3200" dirty="0" err="1" smtClean="0"/>
              <a:t>stoich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069848"/>
          </a:xfrm>
        </p:spPr>
        <p:txBody>
          <a:bodyPr>
            <a:normAutofit/>
          </a:bodyPr>
          <a:lstStyle/>
          <a:p>
            <a:r>
              <a:rPr lang="en-US" dirty="0" smtClean="0"/>
              <a:t>One Source - examples: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5084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3200" dirty="0" smtClean="0"/>
              <a:t> What is the ion concentration of each ion in a solution of copper (II) </a:t>
            </a:r>
            <a:r>
              <a:rPr lang="en-US" sz="3200" dirty="0" err="1" smtClean="0"/>
              <a:t>iodate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76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Soluble: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can dissolve to form a solution &gt; 0.1M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aqueous</a:t>
            </a:r>
          </a:p>
          <a:p>
            <a:pPr lvl="1">
              <a:buFont typeface="Arial"/>
              <a:buChar char="•"/>
            </a:pPr>
            <a:endParaRPr lang="en-US" sz="3200" dirty="0" smtClean="0"/>
          </a:p>
          <a:p>
            <a:r>
              <a:rPr lang="en-US" sz="3200" dirty="0" smtClean="0"/>
              <a:t>Low Soluble (insoluble; </a:t>
            </a:r>
            <a:r>
              <a:rPr lang="en-US" sz="3200" dirty="0" err="1" smtClean="0"/>
              <a:t>precipiate</a:t>
            </a:r>
            <a:r>
              <a:rPr lang="en-US" sz="3200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forms a saturated solution with a concentration &lt; 0.1M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solid (liquid, gas)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sz="3200" dirty="0" smtClean="0"/>
              <a:t>What is the [Mg</a:t>
            </a:r>
            <a:r>
              <a:rPr lang="en-US" sz="3200" baseline="30000" dirty="0" smtClean="0"/>
              <a:t>+2</a:t>
            </a:r>
            <a:r>
              <a:rPr lang="en-US" sz="3200" dirty="0" smtClean="0"/>
              <a:t>] in a saturated solution of Mg(OH)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2099"/>
            <a:ext cx="8280400" cy="656590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1069848"/>
          </a:xfrm>
        </p:spPr>
        <p:txBody>
          <a:bodyPr/>
          <a:lstStyle/>
          <a:p>
            <a:r>
              <a:rPr lang="en-US" dirty="0" smtClean="0"/>
              <a:t>Two Sources - examples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2497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A solution in equilibrium with BaF</a:t>
            </a:r>
            <a:r>
              <a:rPr lang="en-US" sz="3200" baseline="-25000" dirty="0" smtClean="0"/>
              <a:t>2(s)</a:t>
            </a:r>
            <a:r>
              <a:rPr lang="en-US" sz="3200" dirty="0" smtClean="0"/>
              <a:t> has </a:t>
            </a:r>
          </a:p>
          <a:p>
            <a:pPr marL="800100" lvl="1" indent="-342900"/>
            <a:r>
              <a:rPr lang="en-US" sz="3200" dirty="0" smtClean="0"/>
              <a:t>4.50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-2</a:t>
            </a:r>
            <a:r>
              <a:rPr lang="en-US" sz="3200" dirty="0" smtClean="0"/>
              <a:t>M Ba</a:t>
            </a:r>
            <a:r>
              <a:rPr lang="en-US" sz="3200" baseline="30000" dirty="0" smtClean="0"/>
              <a:t>+2</a:t>
            </a:r>
            <a:r>
              <a:rPr lang="en-US" sz="3200" dirty="0" smtClean="0"/>
              <a:t> and 2.00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-3</a:t>
            </a:r>
            <a:r>
              <a:rPr lang="en-US" sz="3200" dirty="0" smtClean="0"/>
              <a:t>M F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.  What is the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838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3200" dirty="0" smtClean="0"/>
              <a:t> What mass of lead (II) iodide can be dissolved in 500.0 </a:t>
            </a:r>
            <a:r>
              <a:rPr lang="en-US" sz="3200" dirty="0" err="1" smtClean="0"/>
              <a:t>mL</a:t>
            </a:r>
            <a:r>
              <a:rPr lang="en-US" sz="3200" dirty="0" smtClean="0"/>
              <a:t> of water? </a:t>
            </a:r>
            <a:endParaRPr lang="en-US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753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What mass of </a:t>
            </a:r>
            <a:r>
              <a:rPr lang="en-US" sz="3200" dirty="0" err="1" smtClean="0"/>
              <a:t>ZnS</a:t>
            </a:r>
            <a:r>
              <a:rPr lang="en-US" sz="3200" dirty="0" smtClean="0"/>
              <a:t> can be dissolved in 100.0 </a:t>
            </a:r>
            <a:r>
              <a:rPr lang="en-US" sz="3200" dirty="0" err="1" smtClean="0"/>
              <a:t>mL</a:t>
            </a:r>
            <a:r>
              <a:rPr lang="en-US" sz="3200" dirty="0" smtClean="0"/>
              <a:t> of water?</a:t>
            </a:r>
            <a:endParaRPr lang="en-US" sz="3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1069848"/>
          </a:xfrm>
        </p:spPr>
        <p:txBody>
          <a:bodyPr/>
          <a:lstStyle/>
          <a:p>
            <a:r>
              <a:rPr lang="en-US" dirty="0" smtClean="0"/>
              <a:t>Trial Ion Product (TIP)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47391"/>
            <a:ext cx="899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used to determine if a </a:t>
            </a:r>
            <a:r>
              <a:rPr lang="en-US" sz="3200" dirty="0" err="1" smtClean="0"/>
              <a:t>ppt</a:t>
            </a:r>
            <a:r>
              <a:rPr lang="en-US" sz="3200" dirty="0" smtClean="0"/>
              <a:t> will form when chemicals are mixed or not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calculate TIP using the values given in the problem (assume they are “</a:t>
            </a:r>
            <a:r>
              <a:rPr lang="en-US" sz="3200" dirty="0" err="1" smtClean="0"/>
              <a:t>eq</a:t>
            </a:r>
            <a:r>
              <a:rPr lang="en-US" sz="3200" dirty="0" smtClean="0"/>
              <a:t>” values)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compare TIP to actual </a:t>
            </a:r>
            <a:r>
              <a:rPr lang="en-US" sz="3200" dirty="0" err="1" smtClean="0"/>
              <a:t>Ksp</a:t>
            </a:r>
            <a:r>
              <a:rPr lang="en-US" sz="3200" dirty="0" smtClean="0"/>
              <a:t> (pg 5, data booklet)</a:t>
            </a:r>
            <a:endParaRPr lang="en-US" sz="32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863569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cap="all" dirty="0" smtClean="0"/>
              <a:t>Saturated solution</a:t>
            </a:r>
          </a:p>
          <a:p>
            <a:pPr lvl="1" algn="ctr"/>
            <a:r>
              <a:rPr lang="en-US" sz="4000" dirty="0" smtClean="0"/>
              <a:t>TIP = </a:t>
            </a:r>
            <a:r>
              <a:rPr lang="en-US" sz="4000" dirty="0" err="1" smtClean="0"/>
              <a:t>K</a:t>
            </a:r>
            <a:r>
              <a:rPr lang="en-US" sz="4000" baseline="-25000" dirty="0" err="1" smtClean="0"/>
              <a:t>sp</a:t>
            </a:r>
            <a:r>
              <a:rPr lang="en-US" sz="4000" dirty="0" smtClean="0"/>
              <a:t>; no </a:t>
            </a:r>
            <a:r>
              <a:rPr lang="en-US" sz="4000" dirty="0" err="1" smtClean="0"/>
              <a:t>ppt</a:t>
            </a:r>
            <a:endParaRPr lang="en-US" sz="4000" baseline="-25000" dirty="0" smtClean="0"/>
          </a:p>
          <a:p>
            <a:pPr lvl="1" algn="ctr"/>
            <a:endParaRPr lang="en-US" sz="4000" dirty="0" smtClean="0"/>
          </a:p>
          <a:p>
            <a:pPr algn="ctr"/>
            <a:r>
              <a:rPr lang="en-US" sz="4000" b="1" cap="all" dirty="0" smtClean="0"/>
              <a:t>Unsaturated solution</a:t>
            </a:r>
          </a:p>
          <a:p>
            <a:pPr lvl="1" algn="ctr"/>
            <a:r>
              <a:rPr lang="en-US" sz="4000" dirty="0" smtClean="0"/>
              <a:t>TIP &lt; </a:t>
            </a:r>
            <a:r>
              <a:rPr lang="en-US" sz="4000" dirty="0" err="1" smtClean="0"/>
              <a:t>K</a:t>
            </a:r>
            <a:r>
              <a:rPr lang="en-US" sz="4000" baseline="-25000" dirty="0" err="1" smtClean="0"/>
              <a:t>sp</a:t>
            </a:r>
            <a:r>
              <a:rPr lang="en-US" sz="4000" dirty="0" smtClean="0"/>
              <a:t>; no </a:t>
            </a:r>
            <a:r>
              <a:rPr lang="en-US" sz="4000" dirty="0" err="1" smtClean="0"/>
              <a:t>ppt</a:t>
            </a:r>
            <a:endParaRPr lang="en-US" sz="4000" dirty="0" smtClean="0"/>
          </a:p>
          <a:p>
            <a:pPr lvl="1" algn="ctr"/>
            <a:endParaRPr lang="en-US" sz="4000" dirty="0" smtClean="0"/>
          </a:p>
          <a:p>
            <a:pPr algn="ctr"/>
            <a:r>
              <a:rPr lang="en-US" sz="4000" b="1" cap="all" dirty="0" smtClean="0"/>
              <a:t>Supersaturated solution</a:t>
            </a:r>
          </a:p>
          <a:p>
            <a:pPr lvl="1" algn="ctr"/>
            <a:r>
              <a:rPr lang="en-US" sz="4000" dirty="0" smtClean="0"/>
              <a:t>TIP &gt; </a:t>
            </a:r>
            <a:r>
              <a:rPr lang="en-US" sz="4000" dirty="0" err="1" smtClean="0"/>
              <a:t>K</a:t>
            </a:r>
            <a:r>
              <a:rPr lang="en-US" sz="4000" baseline="-25000" dirty="0" err="1" smtClean="0"/>
              <a:t>sp</a:t>
            </a:r>
            <a:r>
              <a:rPr lang="en-US" sz="4000" dirty="0" err="1" smtClean="0"/>
              <a:t>;ppt</a:t>
            </a:r>
            <a:r>
              <a:rPr lang="en-US" sz="4000" dirty="0" smtClean="0"/>
              <a:t> will form (be present)</a:t>
            </a:r>
            <a:endParaRPr lang="en-US" sz="4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9848"/>
          </a:xfrm>
        </p:spPr>
        <p:txBody>
          <a:bodyPr/>
          <a:lstStyle/>
          <a:p>
            <a:r>
              <a:rPr lang="en-US" dirty="0" smtClean="0"/>
              <a:t>TIP examples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Will a PbCl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precipitate form in a 1.0L solution containing 0.015 mol of </a:t>
            </a:r>
            <a:r>
              <a:rPr lang="en-US" sz="3200" dirty="0" err="1" smtClean="0"/>
              <a:t>NaCl</a:t>
            </a:r>
            <a:r>
              <a:rPr lang="en-US" sz="3200" dirty="0" smtClean="0"/>
              <a:t> and 0.15 mol of Pb(NO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? 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 PbCl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1.7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-5</a:t>
            </a:r>
            <a:endParaRPr lang="en-US" sz="32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Will a </a:t>
            </a:r>
            <a:r>
              <a:rPr lang="en-US" sz="3200" dirty="0" err="1" smtClean="0"/>
              <a:t>ppt</a:t>
            </a:r>
            <a:r>
              <a:rPr lang="en-US" sz="3200" dirty="0" smtClean="0"/>
              <a:t> form when 5.0 </a:t>
            </a:r>
            <a:r>
              <a:rPr lang="en-US" sz="3200" dirty="0" err="1" smtClean="0"/>
              <a:t>mL</a:t>
            </a:r>
            <a:r>
              <a:rPr lang="en-US" sz="3200" dirty="0" smtClean="0"/>
              <a:t> of 6.0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-5</a:t>
            </a:r>
            <a:r>
              <a:rPr lang="en-US" sz="3200" dirty="0" smtClean="0"/>
              <a:t>M Ag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mixes with 10.0 </a:t>
            </a:r>
            <a:r>
              <a:rPr lang="en-US" sz="3200" dirty="0" err="1" smtClean="0"/>
              <a:t>mL</a:t>
            </a:r>
            <a:r>
              <a:rPr lang="en-US" sz="3200" dirty="0" smtClean="0"/>
              <a:t> of 4.2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-6</a:t>
            </a:r>
            <a:r>
              <a:rPr lang="en-US" sz="3200" dirty="0" smtClean="0"/>
              <a:t>M Cl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?  (hint: dilution calculation)</a:t>
            </a:r>
            <a:endParaRPr lang="en-US" sz="3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If 25.00 </a:t>
            </a:r>
            <a:r>
              <a:rPr lang="en-US" sz="3200" dirty="0" err="1" smtClean="0"/>
              <a:t>mL</a:t>
            </a:r>
            <a:r>
              <a:rPr lang="en-US" sz="3200" dirty="0" smtClean="0"/>
              <a:t> of 4.50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-3</a:t>
            </a:r>
            <a:r>
              <a:rPr lang="en-US" sz="3200" dirty="0" smtClean="0"/>
              <a:t>M Pb(NO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is mixed with 35.0 </a:t>
            </a:r>
            <a:r>
              <a:rPr lang="en-US" sz="3200" dirty="0" err="1" smtClean="0"/>
              <a:t>mL</a:t>
            </a:r>
            <a:r>
              <a:rPr lang="en-US" sz="3200" dirty="0" smtClean="0"/>
              <a:t> of 2.80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-3</a:t>
            </a:r>
            <a:r>
              <a:rPr lang="en-US" sz="3200" dirty="0" smtClean="0"/>
              <a:t>M MgI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will a </a:t>
            </a:r>
            <a:r>
              <a:rPr lang="en-US" sz="3200" dirty="0" err="1" smtClean="0"/>
              <a:t>ppt</a:t>
            </a:r>
            <a:r>
              <a:rPr lang="en-US" sz="3200" dirty="0" smtClean="0"/>
              <a:t> form?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Ionic Compounds: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made of ions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positive (1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) &amp; negative ion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usually a metal (1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) &amp; non metal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electrons are lost &amp; gained</a:t>
            </a:r>
          </a:p>
          <a:p>
            <a:pPr lvl="1">
              <a:buFont typeface="Arial"/>
              <a:buChar char="•"/>
            </a:pPr>
            <a:endParaRPr lang="en-US" sz="3200" dirty="0" smtClean="0"/>
          </a:p>
          <a:p>
            <a:r>
              <a:rPr lang="en-US" sz="3200" dirty="0" smtClean="0"/>
              <a:t>Molecular Compounds: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all non metals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share electrons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9848"/>
          </a:xfrm>
        </p:spPr>
        <p:txBody>
          <a:bodyPr/>
          <a:lstStyle/>
          <a:p>
            <a:r>
              <a:rPr lang="en-US" dirty="0" smtClean="0"/>
              <a:t>Determining Ion Concentration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 values can be used to determine ion concentration.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concentration of a specific ion can be found</a:t>
            </a:r>
          </a:p>
          <a:p>
            <a:pPr lvl="1">
              <a:buFont typeface="Arial"/>
              <a:buChar char="•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What is the maximum concentration of Ca</a:t>
            </a:r>
            <a:r>
              <a:rPr lang="en-US" sz="3200" baseline="30000" dirty="0" smtClean="0"/>
              <a:t>+2</a:t>
            </a:r>
            <a:r>
              <a:rPr lang="en-US" sz="3200" dirty="0" smtClean="0"/>
              <a:t> ions which can exist in a 0.0060M solution of Na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CO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What [Cl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] is required to just start precipitating </a:t>
            </a:r>
            <a:r>
              <a:rPr lang="en-US" sz="3200" dirty="0" err="1" smtClean="0"/>
              <a:t>AgCl</a:t>
            </a:r>
            <a:r>
              <a:rPr lang="en-US" sz="3200" baseline="-25000" dirty="0" err="1" smtClean="0"/>
              <a:t>(s</a:t>
            </a:r>
            <a:r>
              <a:rPr lang="en-US" sz="3200" baseline="-25000" dirty="0" smtClean="0"/>
              <a:t>)</a:t>
            </a:r>
            <a:r>
              <a:rPr lang="en-US" sz="3200" dirty="0" smtClean="0"/>
              <a:t> from a 3.6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-3</a:t>
            </a:r>
            <a:r>
              <a:rPr lang="en-US" sz="3200" dirty="0" smtClean="0"/>
              <a:t>M solution of Ag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What concentration of strontium can be added to a 2.5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-7</a:t>
            </a:r>
            <a:r>
              <a:rPr lang="en-US" sz="3200" dirty="0" smtClean="0"/>
              <a:t>M CaF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solution?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 smtClean="0"/>
              <a:t>What concentration of S</a:t>
            </a:r>
            <a:r>
              <a:rPr lang="en-US" sz="3200" baseline="30000" dirty="0" smtClean="0"/>
              <a:t>-2</a:t>
            </a:r>
            <a:r>
              <a:rPr lang="en-US" sz="3200" dirty="0" smtClean="0"/>
              <a:t> can be added to a solution of 8.2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-24</a:t>
            </a:r>
            <a:r>
              <a:rPr lang="en-US" sz="3200" dirty="0" smtClean="0"/>
              <a:t>M Fe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P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69848"/>
          </a:xfrm>
        </p:spPr>
        <p:txBody>
          <a:bodyPr/>
          <a:lstStyle/>
          <a:p>
            <a:r>
              <a:rPr lang="en-US" dirty="0" smtClean="0"/>
              <a:t>Titrations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can be used to determine the concentration of a specific ion.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 environmental chemist used 12.4 </a:t>
            </a:r>
            <a:r>
              <a:rPr lang="en-US" sz="3200" dirty="0" err="1" smtClean="0"/>
              <a:t>mL</a:t>
            </a:r>
            <a:r>
              <a:rPr lang="en-US" sz="3200" dirty="0" smtClean="0"/>
              <a:t> of 0.01M AgNO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to precipitate all the Br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in a 125 </a:t>
            </a:r>
            <a:r>
              <a:rPr lang="en-US" sz="3200" dirty="0" err="1" smtClean="0"/>
              <a:t>mL</a:t>
            </a:r>
            <a:r>
              <a:rPr lang="en-US" sz="3200" dirty="0" smtClean="0"/>
              <a:t> sample.  What is the concentration of Br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What volume of 0.125M AgNO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will be required to titrate 50.0 </a:t>
            </a:r>
            <a:r>
              <a:rPr lang="en-US" sz="3200" dirty="0" err="1" smtClean="0"/>
              <a:t>mL</a:t>
            </a:r>
            <a:r>
              <a:rPr lang="en-US" sz="3200" dirty="0" smtClean="0"/>
              <a:t> of 0.0550M Cl</a:t>
            </a:r>
            <a:r>
              <a:rPr lang="en-US" sz="3200" baseline="30000" dirty="0" smtClean="0"/>
              <a:t>-1</a:t>
            </a:r>
            <a:r>
              <a:rPr lang="en-US" sz="3200" dirty="0" smtClean="0"/>
              <a:t> solution?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9848"/>
          </a:xfrm>
        </p:spPr>
        <p:txBody>
          <a:bodyPr/>
          <a:lstStyle/>
          <a:p>
            <a:r>
              <a:rPr lang="en-US" dirty="0" smtClean="0"/>
              <a:t>General Rules of Precipitation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915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In a mixture, the least soluble chemical will precipitate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 smtClean="0"/>
              <a:t> smallest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 =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to </a:t>
            </a:r>
            <a:r>
              <a:rPr lang="en-US" sz="3200" dirty="0" err="1" smtClean="0"/>
              <a:t>ppt</a:t>
            </a:r>
            <a:endParaRPr lang="en-US" sz="3200" dirty="0" smtClean="0"/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/>
              <a:t> small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 = more solid = less ions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 smtClean="0"/>
              <a:t>Example: The molar solubility of:</a:t>
            </a:r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AgCl</a:t>
            </a:r>
            <a:r>
              <a:rPr lang="en-US" sz="3200" dirty="0" smtClean="0"/>
              <a:t> = 1.3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-5</a:t>
            </a:r>
            <a:r>
              <a:rPr lang="en-US" sz="3200" dirty="0" smtClean="0"/>
              <a:t>M</a:t>
            </a:r>
          </a:p>
          <a:p>
            <a:pPr marL="1257300" lvl="2" indent="-342900">
              <a:buFont typeface="Arial"/>
              <a:buChar char="•"/>
            </a:pPr>
            <a:r>
              <a:rPr lang="en-US" sz="3200" dirty="0" err="1" smtClean="0"/>
              <a:t>AgBr</a:t>
            </a:r>
            <a:r>
              <a:rPr lang="en-US" sz="3200" dirty="0" smtClean="0"/>
              <a:t> = 7.1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-7</a:t>
            </a:r>
            <a:r>
              <a:rPr lang="en-US" sz="3200" dirty="0" smtClean="0"/>
              <a:t>M</a:t>
            </a:r>
          </a:p>
          <a:p>
            <a:pPr marL="1714500" lvl="3" indent="-342900">
              <a:buFont typeface="Arial"/>
              <a:buChar char="•"/>
            </a:pPr>
            <a:r>
              <a:rPr lang="en-US" sz="3200" dirty="0" smtClean="0"/>
              <a:t> when the [Ag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] = 7.1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-7</a:t>
            </a:r>
            <a:r>
              <a:rPr lang="en-US" sz="3200" dirty="0" smtClean="0"/>
              <a:t>M, the </a:t>
            </a:r>
            <a:r>
              <a:rPr lang="en-US" sz="3200" dirty="0" err="1" smtClean="0"/>
              <a:t>AgBr</a:t>
            </a:r>
            <a:r>
              <a:rPr lang="en-US" sz="3200" baseline="-25000" dirty="0" err="1" smtClean="0"/>
              <a:t>(s</a:t>
            </a:r>
            <a:r>
              <a:rPr lang="en-US" sz="3200" baseline="-25000" dirty="0" smtClean="0"/>
              <a:t>)</a:t>
            </a:r>
            <a:r>
              <a:rPr lang="en-US" sz="3200" dirty="0" smtClean="0"/>
              <a:t> will form</a:t>
            </a:r>
          </a:p>
          <a:p>
            <a:pPr marL="1714500" lvl="3" indent="-342900"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AgCl</a:t>
            </a:r>
            <a:r>
              <a:rPr lang="en-US" sz="3200" baseline="-25000" dirty="0" err="1" smtClean="0"/>
              <a:t>(s</a:t>
            </a:r>
            <a:r>
              <a:rPr lang="en-US" sz="3200" baseline="-25000" dirty="0" smtClean="0"/>
              <a:t>)</a:t>
            </a:r>
            <a:r>
              <a:rPr lang="en-US" sz="3200" dirty="0" smtClean="0"/>
              <a:t> will not form until the [Ag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] = 1.3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-5</a:t>
            </a:r>
            <a:r>
              <a:rPr lang="en-US" sz="3200" dirty="0" smtClean="0"/>
              <a:t>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225602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3200" dirty="0" smtClean="0"/>
              <a:t> As the value of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 gets smaller (bigger negative exponent), the tendency to form a </a:t>
            </a:r>
            <a:r>
              <a:rPr lang="en-US" sz="3200" dirty="0" err="1" smtClean="0"/>
              <a:t>ppt</a:t>
            </a:r>
            <a:r>
              <a:rPr lang="en-US" sz="3200" dirty="0" smtClean="0"/>
              <a:t> increases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 smtClean="0"/>
              <a:t> example:</a:t>
            </a:r>
          </a:p>
          <a:p>
            <a:pPr marL="1257300" lvl="2" indent="-342900">
              <a:buFont typeface="Arial"/>
              <a:buChar char="•"/>
            </a:pP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 of:</a:t>
            </a:r>
          </a:p>
          <a:p>
            <a:pPr marL="1714500" lvl="3" indent="-342900">
              <a:buFont typeface="Arial"/>
              <a:buChar char="•"/>
            </a:pPr>
            <a:r>
              <a:rPr lang="en-US" sz="3200" dirty="0" err="1" smtClean="0"/>
              <a:t>AgCl</a:t>
            </a:r>
            <a:r>
              <a:rPr lang="en-US" sz="3200" dirty="0" smtClean="0"/>
              <a:t> = 1.8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-10</a:t>
            </a:r>
            <a:endParaRPr lang="en-US" sz="3200" dirty="0" smtClean="0"/>
          </a:p>
          <a:p>
            <a:pPr marL="1714500" lvl="3" indent="-342900">
              <a:buFont typeface="Arial"/>
              <a:buChar char="•"/>
            </a:pPr>
            <a:r>
              <a:rPr lang="en-US" sz="3200" dirty="0" err="1" smtClean="0"/>
              <a:t>AgBr</a:t>
            </a:r>
            <a:r>
              <a:rPr lang="en-US" sz="3200" dirty="0" smtClean="0"/>
              <a:t> = 5.0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-13</a:t>
            </a:r>
            <a:endParaRPr lang="en-US" sz="3200" dirty="0" smtClean="0"/>
          </a:p>
          <a:p>
            <a:pPr marL="1257300" lvl="2" indent="-342900">
              <a:buFont typeface="Arial"/>
              <a:buChar char="•"/>
            </a:pPr>
            <a:r>
              <a:rPr lang="en-US" sz="3200" dirty="0" smtClean="0"/>
              <a:t> the lower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 means fewer ions are needed to form a </a:t>
            </a:r>
            <a:r>
              <a:rPr lang="en-US" sz="3200" dirty="0" err="1" smtClean="0"/>
              <a:t>ppt</a:t>
            </a:r>
            <a:endParaRPr lang="en-US" sz="3200" dirty="0" smtClean="0"/>
          </a:p>
          <a:p>
            <a:pPr marL="1714500" lvl="3" indent="-342900">
              <a:buFont typeface="Arial"/>
              <a:buChar char="•"/>
            </a:pPr>
            <a:r>
              <a:rPr lang="en-US" sz="3200" dirty="0" smtClean="0"/>
              <a:t>therefore, </a:t>
            </a:r>
            <a:r>
              <a:rPr lang="en-US" sz="3200" dirty="0" err="1" smtClean="0"/>
              <a:t>AgBr</a:t>
            </a:r>
            <a:r>
              <a:rPr lang="en-US" sz="3200" dirty="0" smtClean="0"/>
              <a:t> will form a </a:t>
            </a:r>
            <a:r>
              <a:rPr lang="en-US" sz="3200" dirty="0" err="1" smtClean="0"/>
              <a:t>ppt</a:t>
            </a:r>
            <a:r>
              <a:rPr lang="en-US" sz="3200" dirty="0" smtClean="0"/>
              <a:t> 1</a:t>
            </a:r>
            <a:r>
              <a:rPr lang="en-US" sz="3200" baseline="30000" dirty="0" smtClean="0"/>
              <a:t>st</a:t>
            </a:r>
            <a:endParaRPr lang="en-US" sz="3200" dirty="0" smtClean="0"/>
          </a:p>
          <a:p>
            <a:pPr marL="1714500" lvl="3" indent="-342900">
              <a:buFont typeface="Arial"/>
              <a:buChar char="•"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1295400"/>
            <a:ext cx="8839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3200" dirty="0" smtClean="0"/>
              <a:t> Only </a:t>
            </a:r>
            <a:r>
              <a:rPr lang="en-US" sz="7200" dirty="0" smtClean="0"/>
              <a:t>TEMPERATURE</a:t>
            </a:r>
            <a:r>
              <a:rPr lang="en-US" sz="3200" dirty="0" smtClean="0"/>
              <a:t> changes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endParaRPr lang="en-US" sz="3200" baseline="-25000" dirty="0" smtClean="0"/>
          </a:p>
          <a:p>
            <a:pPr marL="800100" lvl="1" indent="-342900">
              <a:buFont typeface="Arial"/>
              <a:buChar char="•"/>
            </a:pPr>
            <a:r>
              <a:rPr lang="en-US" sz="3200" dirty="0" smtClean="0"/>
              <a:t>Just like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eq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9848"/>
          </a:xfrm>
        </p:spPr>
        <p:txBody>
          <a:bodyPr/>
          <a:lstStyle/>
          <a:p>
            <a:r>
              <a:rPr lang="en-US" dirty="0" smtClean="0"/>
              <a:t>Common Ion Effect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600200"/>
            <a:ext cx="89154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Remember: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a saturated solution is @ equilibrium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ion product =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3200" dirty="0" smtClean="0"/>
              <a:t> a system @ equilibrium follows Le </a:t>
            </a:r>
            <a:r>
              <a:rPr lang="en-US" sz="3200" dirty="0" err="1" smtClean="0"/>
              <a:t>Chatelier’s</a:t>
            </a:r>
            <a:r>
              <a:rPr lang="en-US" sz="3200" dirty="0" smtClean="0"/>
              <a:t> Principle</a:t>
            </a:r>
          </a:p>
          <a:p>
            <a:pPr lvl="1">
              <a:buFont typeface="Arial"/>
              <a:buChar char="•"/>
            </a:pPr>
            <a:endParaRPr lang="en-US" sz="3200" dirty="0" smtClean="0"/>
          </a:p>
          <a:p>
            <a:r>
              <a:rPr lang="en-US" sz="3200" dirty="0" smtClean="0"/>
              <a:t>What is a COMMON ION?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compounds are mixed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the same ion comes from 2 different compounds in the mixture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9848"/>
          </a:xfrm>
        </p:spPr>
        <p:txBody>
          <a:bodyPr/>
          <a:lstStyle/>
          <a:p>
            <a:r>
              <a:rPr lang="en-US" dirty="0" smtClean="0"/>
              <a:t>Solubility Trends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412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solubility changes with temperature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SOLIDS: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temperature increases, solubility increases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GASES: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temperature increases, solubility 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9848"/>
          </a:xfrm>
        </p:spPr>
        <p:txBody>
          <a:bodyPr/>
          <a:lstStyle/>
          <a:p>
            <a:r>
              <a:rPr lang="en-US" dirty="0" smtClean="0"/>
              <a:t>Result of Common 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52400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causes the solubility of a solid to DECREASE in the mixture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r>
              <a:rPr lang="en-US" sz="3200" dirty="0" smtClean="0"/>
              <a:t>WHY?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because a solution becomes saturated when the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 value is reached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since the solution already has some ions in it LESS IONS can be added before a </a:t>
            </a:r>
            <a:r>
              <a:rPr lang="en-US" sz="3200" dirty="0" err="1" smtClean="0"/>
              <a:t>ppt</a:t>
            </a:r>
            <a:r>
              <a:rPr lang="en-US" sz="3200" dirty="0" smtClean="0"/>
              <a:t> forms (compared to pure water)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9848"/>
          </a:xfrm>
        </p:spPr>
        <p:txBody>
          <a:bodyPr/>
          <a:lstStyle/>
          <a:p>
            <a:r>
              <a:rPr lang="en-US" dirty="0" smtClean="0"/>
              <a:t>Common Ion 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50848"/>
            <a:ext cx="891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CaCO</a:t>
            </a:r>
            <a:r>
              <a:rPr lang="en-US" sz="3200" baseline="-25000" dirty="0" smtClean="0"/>
              <a:t>3(s)</a:t>
            </a:r>
            <a:r>
              <a:rPr lang="en-US" sz="3200" dirty="0" smtClean="0"/>
              <a:t> </a:t>
            </a:r>
            <a:r>
              <a:rPr lang="en-US" sz="3200" dirty="0" err="1" smtClean="0">
                <a:sym typeface="Wingdings"/>
              </a:rPr>
              <a:t></a:t>
            </a:r>
            <a:r>
              <a:rPr lang="en-US" sz="3200" dirty="0" smtClean="0">
                <a:sym typeface="Wingdings"/>
              </a:rPr>
              <a:t> Ca</a:t>
            </a:r>
            <a:r>
              <a:rPr lang="en-US" sz="3200" baseline="30000" dirty="0" smtClean="0">
                <a:sym typeface="Wingdings"/>
              </a:rPr>
              <a:t>+2</a:t>
            </a:r>
            <a:r>
              <a:rPr lang="en-US" sz="3200" baseline="-25000" dirty="0" smtClean="0">
                <a:sym typeface="Wingdings"/>
              </a:rPr>
              <a:t>(aq)</a:t>
            </a:r>
            <a:r>
              <a:rPr lang="en-US" sz="3200" dirty="0" smtClean="0">
                <a:sym typeface="Wingdings"/>
              </a:rPr>
              <a:t> + CO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baseline="30000" dirty="0" smtClean="0">
                <a:sym typeface="Wingdings"/>
              </a:rPr>
              <a:t>-2</a:t>
            </a:r>
            <a:r>
              <a:rPr lang="en-US" sz="3200" baseline="-25000" dirty="0" smtClean="0">
                <a:sym typeface="Wingdings"/>
              </a:rPr>
              <a:t>(aq)</a:t>
            </a:r>
            <a:endParaRPr lang="en-US" sz="3200" dirty="0" smtClean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3200" dirty="0" smtClean="0">
                <a:sym typeface="Wingdings"/>
              </a:rPr>
              <a:t> add CaCl</a:t>
            </a:r>
            <a:r>
              <a:rPr lang="en-US" sz="3200" baseline="-25000" dirty="0" smtClean="0">
                <a:sym typeface="Wingdings"/>
              </a:rPr>
              <a:t>2(aq)</a:t>
            </a:r>
          </a:p>
          <a:p>
            <a:pPr lvl="1">
              <a:buFont typeface="Arial"/>
              <a:buChar char="•"/>
            </a:pPr>
            <a:r>
              <a:rPr lang="en-US" sz="3200" dirty="0" smtClean="0">
                <a:sym typeface="Wingdings"/>
              </a:rPr>
              <a:t> solution already contains Ca</a:t>
            </a:r>
            <a:r>
              <a:rPr lang="en-US" sz="3200" baseline="30000" dirty="0" smtClean="0">
                <a:sym typeface="Wingdings"/>
              </a:rPr>
              <a:t>+2</a:t>
            </a:r>
            <a:r>
              <a:rPr lang="en-US" sz="3200" baseline="-25000" dirty="0" smtClean="0">
                <a:sym typeface="Wingdings"/>
              </a:rPr>
              <a:t>(aq)</a:t>
            </a:r>
            <a:endParaRPr lang="en-US" sz="3200" dirty="0" smtClean="0">
              <a:sym typeface="Wingdings"/>
            </a:endParaRPr>
          </a:p>
          <a:p>
            <a:pPr lvl="2">
              <a:buFont typeface="Arial"/>
              <a:buChar char="•"/>
            </a:pPr>
            <a:r>
              <a:rPr lang="en-US" sz="3200" dirty="0" smtClean="0">
                <a:sym typeface="Wingdings"/>
              </a:rPr>
              <a:t> [Ca</a:t>
            </a:r>
            <a:r>
              <a:rPr lang="en-US" sz="3200" baseline="30000" dirty="0" smtClean="0">
                <a:sym typeface="Wingdings"/>
              </a:rPr>
              <a:t>+2</a:t>
            </a:r>
            <a:r>
              <a:rPr lang="en-US" sz="3200" dirty="0" smtClean="0">
                <a:sym typeface="Wingdings"/>
              </a:rPr>
              <a:t>] increases</a:t>
            </a:r>
          </a:p>
          <a:p>
            <a:pPr lvl="2">
              <a:buFont typeface="Arial"/>
              <a:buChar char="•"/>
            </a:pPr>
            <a:r>
              <a:rPr lang="en-US" sz="3200" dirty="0" smtClean="0">
                <a:sym typeface="Wingdings"/>
              </a:rPr>
              <a:t> disrupts equilibrium</a:t>
            </a:r>
          </a:p>
          <a:p>
            <a:pPr lvl="2">
              <a:buFont typeface="Arial"/>
              <a:buChar char="•"/>
            </a:pP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rxn</a:t>
            </a:r>
            <a:r>
              <a:rPr lang="en-US" sz="3200" dirty="0" smtClean="0">
                <a:sym typeface="Wingdings"/>
              </a:rPr>
              <a:t> shifts left</a:t>
            </a:r>
          </a:p>
          <a:p>
            <a:pPr lvl="2">
              <a:buFont typeface="Arial"/>
              <a:buChar char="•"/>
            </a:pPr>
            <a:r>
              <a:rPr lang="en-US" sz="3200" dirty="0" smtClean="0">
                <a:sym typeface="Wingdings"/>
              </a:rPr>
              <a:t> more </a:t>
            </a:r>
            <a:r>
              <a:rPr lang="en-US" sz="3200" dirty="0" smtClean="0"/>
              <a:t>CaCO</a:t>
            </a:r>
            <a:r>
              <a:rPr lang="en-US" sz="3200" baseline="-25000" dirty="0" smtClean="0"/>
              <a:t>3(s)</a:t>
            </a:r>
            <a:r>
              <a:rPr lang="en-US" sz="3200" dirty="0" smtClean="0">
                <a:sym typeface="Wingdings"/>
              </a:rPr>
              <a:t> is produced (less soluble)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Common Ion Effect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3622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6000" dirty="0" smtClean="0"/>
              <a:t> the lowering of the solubility by adding a common 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229600" cy="1069848"/>
          </a:xfrm>
        </p:spPr>
        <p:txBody>
          <a:bodyPr/>
          <a:lstStyle/>
          <a:p>
            <a:r>
              <a:rPr lang="en-US" dirty="0" smtClean="0"/>
              <a:t>Uses of Common 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600200"/>
            <a:ext cx="90678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Remove ions from solution…</a:t>
            </a:r>
          </a:p>
          <a:p>
            <a:pPr lvl="1"/>
            <a:r>
              <a:rPr lang="en-US" sz="3200" dirty="0" smtClean="0"/>
              <a:t>CaCO</a:t>
            </a:r>
            <a:r>
              <a:rPr lang="en-US" sz="3200" baseline="-25000" dirty="0" smtClean="0"/>
              <a:t>3(s)</a:t>
            </a:r>
            <a:r>
              <a:rPr lang="en-US" sz="3200" dirty="0" smtClean="0"/>
              <a:t> </a:t>
            </a:r>
            <a:r>
              <a:rPr lang="en-US" sz="3200" dirty="0" err="1" smtClean="0">
                <a:sym typeface="Wingdings"/>
              </a:rPr>
              <a:t></a:t>
            </a:r>
            <a:r>
              <a:rPr lang="en-US" sz="3200" dirty="0" smtClean="0">
                <a:sym typeface="Wingdings"/>
              </a:rPr>
              <a:t> Ca</a:t>
            </a:r>
            <a:r>
              <a:rPr lang="en-US" sz="3200" baseline="30000" dirty="0" smtClean="0">
                <a:sym typeface="Wingdings"/>
              </a:rPr>
              <a:t>+2</a:t>
            </a:r>
            <a:r>
              <a:rPr lang="en-US" sz="3200" baseline="-25000" dirty="0" smtClean="0">
                <a:sym typeface="Wingdings"/>
              </a:rPr>
              <a:t>(aq)</a:t>
            </a:r>
            <a:r>
              <a:rPr lang="en-US" sz="3200" dirty="0" smtClean="0">
                <a:sym typeface="Wingdings"/>
              </a:rPr>
              <a:t> + CO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baseline="30000" dirty="0" smtClean="0">
                <a:sym typeface="Wingdings"/>
              </a:rPr>
              <a:t>-2</a:t>
            </a:r>
            <a:r>
              <a:rPr lang="en-US" sz="3200" baseline="-25000" dirty="0" smtClean="0">
                <a:sym typeface="Wingdings"/>
              </a:rPr>
              <a:t>(aq)</a:t>
            </a:r>
            <a:endParaRPr lang="en-US" sz="3200" dirty="0" smtClean="0">
              <a:sym typeface="Wingdings"/>
            </a:endParaRPr>
          </a:p>
          <a:p>
            <a:pPr>
              <a:buFont typeface="Arial"/>
              <a:buChar char="•"/>
            </a:pPr>
            <a:endParaRPr lang="en-US" sz="3200" dirty="0" smtClean="0"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3200" dirty="0" smtClean="0">
                <a:sym typeface="Wingdings"/>
              </a:rPr>
              <a:t> Ca</a:t>
            </a:r>
            <a:r>
              <a:rPr lang="en-US" sz="3200" baseline="30000" dirty="0" smtClean="0">
                <a:sym typeface="Wingdings"/>
              </a:rPr>
              <a:t>+2</a:t>
            </a:r>
            <a:r>
              <a:rPr lang="en-US" sz="3200" baseline="-25000" dirty="0" smtClean="0">
                <a:sym typeface="Wingdings"/>
              </a:rPr>
              <a:t>(aq)</a:t>
            </a:r>
            <a:r>
              <a:rPr lang="en-US" sz="3200" dirty="0" smtClean="0">
                <a:sym typeface="Wingdings"/>
              </a:rPr>
              <a:t> is one of the ions in hard water</a:t>
            </a:r>
          </a:p>
          <a:p>
            <a:pPr lvl="1">
              <a:buFont typeface="Arial"/>
              <a:buChar char="•"/>
            </a:pPr>
            <a:r>
              <a:rPr lang="en-US" sz="3200" dirty="0" smtClean="0">
                <a:sym typeface="Wingdings"/>
              </a:rPr>
              <a:t> add Na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CO</a:t>
            </a:r>
            <a:r>
              <a:rPr lang="en-US" sz="3200" baseline="-25000" dirty="0" smtClean="0">
                <a:sym typeface="Wingdings"/>
              </a:rPr>
              <a:t>3(aq)</a:t>
            </a:r>
            <a:endParaRPr lang="en-US" sz="3200" dirty="0" smtClean="0">
              <a:sym typeface="Wingdings"/>
            </a:endParaRPr>
          </a:p>
          <a:p>
            <a:pPr lvl="2">
              <a:buFont typeface="Arial"/>
              <a:buChar char="•"/>
            </a:pPr>
            <a:r>
              <a:rPr lang="en-US" sz="3200" dirty="0" smtClean="0">
                <a:sym typeface="Wingdings"/>
              </a:rPr>
              <a:t> CO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baseline="30000" dirty="0" smtClean="0">
                <a:sym typeface="Wingdings"/>
              </a:rPr>
              <a:t>-2</a:t>
            </a:r>
            <a:r>
              <a:rPr lang="en-US" sz="3200" baseline="-25000" dirty="0" smtClean="0">
                <a:sym typeface="Wingdings"/>
              </a:rPr>
              <a:t>(aq)</a:t>
            </a:r>
            <a:r>
              <a:rPr lang="en-US" sz="3200" dirty="0" smtClean="0">
                <a:sym typeface="Wingdings"/>
              </a:rPr>
              <a:t> is a common ion</a:t>
            </a:r>
          </a:p>
          <a:p>
            <a:pPr lvl="2">
              <a:buFont typeface="Arial"/>
              <a:buChar char="•"/>
            </a:pP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rxn</a:t>
            </a:r>
            <a:r>
              <a:rPr lang="en-US" sz="3200" dirty="0" smtClean="0">
                <a:sym typeface="Wingdings"/>
              </a:rPr>
              <a:t> shifts left</a:t>
            </a:r>
          </a:p>
          <a:p>
            <a:pPr lvl="2">
              <a:buFont typeface="Arial"/>
              <a:buChar char="•"/>
            </a:pPr>
            <a:r>
              <a:rPr lang="en-US" sz="3200" dirty="0" smtClean="0">
                <a:sym typeface="Wingdings"/>
              </a:rPr>
              <a:t> therefore, less Ca</a:t>
            </a:r>
            <a:r>
              <a:rPr lang="en-US" sz="3200" baseline="30000" dirty="0" smtClean="0">
                <a:sym typeface="Wingdings"/>
              </a:rPr>
              <a:t>+2</a:t>
            </a:r>
            <a:r>
              <a:rPr lang="en-US" sz="3200" baseline="-25000" dirty="0" smtClean="0">
                <a:sym typeface="Wingdings"/>
              </a:rPr>
              <a:t>(aq)</a:t>
            </a:r>
            <a:r>
              <a:rPr lang="en-US" sz="3200" dirty="0" smtClean="0">
                <a:sym typeface="Wingdings"/>
              </a:rPr>
              <a:t> in solution, water is less “hard”</a:t>
            </a:r>
          </a:p>
          <a:p>
            <a:pPr lvl="1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69848"/>
          </a:xfrm>
        </p:spPr>
        <p:txBody>
          <a:bodyPr/>
          <a:lstStyle/>
          <a:p>
            <a:r>
              <a:rPr lang="en-US" dirty="0" smtClean="0"/>
              <a:t>Calculations with Common 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565" y="2287012"/>
            <a:ext cx="9011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ICE BOX for calculations.</a:t>
            </a:r>
          </a:p>
          <a:p>
            <a:pPr lvl="1"/>
            <a:r>
              <a:rPr lang="en-US" sz="3200" dirty="0" smtClean="0"/>
              <a:t>I = ion </a:t>
            </a:r>
            <a:r>
              <a:rPr lang="en-US" sz="3200" dirty="0" err="1" smtClean="0"/>
              <a:t>conc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 in the beaker BEFORE the 2</a:t>
            </a:r>
            <a:r>
              <a:rPr lang="en-US" sz="3200" baseline="30000" dirty="0" smtClean="0"/>
              <a:t>nd</a:t>
            </a:r>
          </a:p>
          <a:p>
            <a:pPr lvl="2"/>
            <a:r>
              <a:rPr lang="en-US" sz="3200" dirty="0" smtClean="0"/>
              <a:t>chemical is added</a:t>
            </a:r>
          </a:p>
          <a:p>
            <a:pPr lvl="1"/>
            <a:r>
              <a:rPr lang="en-US" sz="3200" dirty="0" smtClean="0"/>
              <a:t>C = moles of solid that dissolve (often</a:t>
            </a:r>
          </a:p>
          <a:p>
            <a:pPr lvl="2"/>
            <a:r>
              <a:rPr lang="en-US" sz="3200" dirty="0" smtClean="0"/>
              <a:t>unknown)</a:t>
            </a:r>
          </a:p>
          <a:p>
            <a:pPr lvl="1"/>
            <a:r>
              <a:rPr lang="en-US" sz="3200" dirty="0" smtClean="0"/>
              <a:t>E = I +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What is the molar solubility of PbI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in a </a:t>
            </a:r>
            <a:r>
              <a:rPr lang="en-US" sz="3200" dirty="0" smtClean="0"/>
              <a:t>0.010M </a:t>
            </a:r>
            <a:r>
              <a:rPr lang="en-US" sz="3200" dirty="0" err="1" smtClean="0"/>
              <a:t>NaI</a:t>
            </a:r>
            <a:r>
              <a:rPr lang="en-US" sz="3200" dirty="0" smtClean="0"/>
              <a:t> solution</a:t>
            </a:r>
            <a:r>
              <a:rPr lang="en-US" sz="3200" dirty="0" smtClean="0"/>
              <a:t>?</a:t>
            </a:r>
          </a:p>
          <a:p>
            <a:pPr marL="971550" lvl="1" indent="-514350"/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 for PbI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= 7.9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-9</a:t>
            </a:r>
            <a:endParaRPr lang="en-US" sz="3200" dirty="0" smtClean="0"/>
          </a:p>
          <a:p>
            <a:pPr marL="971550" lvl="1" indent="-514350"/>
            <a:endParaRPr lang="en-US" sz="3200" dirty="0" smtClean="0"/>
          </a:p>
          <a:p>
            <a:pPr marL="971550" lvl="1" indent="-514350">
              <a:buFont typeface="Arial"/>
              <a:buChar char="•"/>
            </a:pPr>
            <a:r>
              <a:rPr lang="en-US" sz="3200" dirty="0" smtClean="0"/>
              <a:t> solid to be formed = PbI</a:t>
            </a:r>
            <a:r>
              <a:rPr lang="en-US" sz="3200" baseline="-25000" dirty="0" smtClean="0"/>
              <a:t>2</a:t>
            </a:r>
            <a:endParaRPr lang="en-US" sz="3200" dirty="0" smtClean="0"/>
          </a:p>
          <a:p>
            <a:pPr marL="971550" lvl="1" indent="-514350">
              <a:buFont typeface="Arial"/>
              <a:buChar char="•"/>
            </a:pPr>
            <a:r>
              <a:rPr lang="en-US" sz="3200" dirty="0" smtClean="0"/>
              <a:t> solution contains </a:t>
            </a:r>
            <a:r>
              <a:rPr lang="en-US" sz="3200" dirty="0" err="1" smtClean="0"/>
              <a:t>NaI</a:t>
            </a:r>
            <a:r>
              <a:rPr lang="en-US" sz="3200" dirty="0" smtClean="0"/>
              <a:t> </a:t>
            </a:r>
          </a:p>
          <a:p>
            <a:pPr marL="1428750" lvl="2" indent="-514350"/>
            <a:r>
              <a:rPr lang="en-US" sz="3200" dirty="0" err="1" smtClean="0"/>
              <a:t>NaI</a:t>
            </a:r>
            <a:r>
              <a:rPr lang="en-US" sz="3200" baseline="-25000" dirty="0" err="1" smtClean="0"/>
              <a:t>(aq</a:t>
            </a:r>
            <a:r>
              <a:rPr lang="en-US" sz="3200" baseline="-25000" dirty="0" smtClean="0"/>
              <a:t>)</a:t>
            </a:r>
            <a:r>
              <a:rPr lang="en-US" sz="3200" dirty="0" smtClean="0"/>
              <a:t> </a:t>
            </a:r>
            <a:r>
              <a:rPr lang="en-US" sz="3200" dirty="0" err="1" smtClean="0">
                <a:sym typeface="Wingdings"/>
              </a:rPr>
              <a:t>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Na</a:t>
            </a:r>
            <a:r>
              <a:rPr lang="en-US" sz="3200" baseline="30000" dirty="0" err="1" smtClean="0">
                <a:sym typeface="Wingdings"/>
              </a:rPr>
              <a:t>+</a:t>
            </a:r>
            <a:r>
              <a:rPr lang="en-US" sz="3200" baseline="-25000" dirty="0" err="1" smtClean="0">
                <a:sym typeface="Wingdings"/>
              </a:rPr>
              <a:t>(aq</a:t>
            </a:r>
            <a:r>
              <a:rPr lang="en-US" sz="3200" baseline="-25000" dirty="0" smtClean="0">
                <a:sym typeface="Wingdings"/>
              </a:rPr>
              <a:t>)</a:t>
            </a:r>
            <a:r>
              <a:rPr lang="en-US" sz="3200" dirty="0" smtClean="0">
                <a:sym typeface="Wingdings"/>
              </a:rPr>
              <a:t> + I</a:t>
            </a:r>
            <a:r>
              <a:rPr lang="en-US" sz="3200" baseline="30000" dirty="0" smtClean="0">
                <a:sym typeface="Wingdings"/>
              </a:rPr>
              <a:t>-1</a:t>
            </a:r>
            <a:r>
              <a:rPr lang="en-US" sz="3200" baseline="-25000" dirty="0" smtClean="0">
                <a:sym typeface="Wingdings"/>
              </a:rPr>
              <a:t>(aq)</a:t>
            </a:r>
            <a:endParaRPr lang="en-US" sz="3200" dirty="0" smtClean="0">
              <a:sym typeface="Wingdings"/>
            </a:endParaRPr>
          </a:p>
          <a:p>
            <a:pPr marL="1428750" lvl="2" indent="-514350">
              <a:buFont typeface="Arial"/>
              <a:buChar char="•"/>
            </a:pPr>
            <a:r>
              <a:rPr lang="en-US" sz="3200" dirty="0" smtClean="0">
                <a:sym typeface="Wingdings"/>
              </a:rPr>
              <a:t> since [</a:t>
            </a:r>
            <a:r>
              <a:rPr lang="en-US" sz="3200" dirty="0" err="1" smtClean="0">
                <a:sym typeface="Wingdings"/>
              </a:rPr>
              <a:t>NaI</a:t>
            </a:r>
            <a:r>
              <a:rPr lang="en-US" sz="3200" dirty="0" smtClean="0">
                <a:sym typeface="Wingdings"/>
              </a:rPr>
              <a:t>] = 0.010M,</a:t>
            </a:r>
          </a:p>
          <a:p>
            <a:pPr marL="1885950" lvl="3" indent="-514350">
              <a:buFont typeface="Arial"/>
              <a:buChar char="•"/>
            </a:pPr>
            <a:r>
              <a:rPr lang="en-US" sz="3200" dirty="0" smtClean="0">
                <a:sym typeface="Wingdings"/>
              </a:rPr>
              <a:t>[I</a:t>
            </a:r>
            <a:r>
              <a:rPr lang="en-US" sz="3200" baseline="30000" dirty="0" smtClean="0">
                <a:sym typeface="Wingdings"/>
              </a:rPr>
              <a:t>-1</a:t>
            </a:r>
            <a:r>
              <a:rPr lang="en-US" sz="3200" dirty="0" smtClean="0">
                <a:sym typeface="Wingdings"/>
              </a:rPr>
              <a:t>] = 0.010M (</a:t>
            </a:r>
            <a:r>
              <a:rPr lang="en-US" sz="3200" dirty="0" err="1" smtClean="0">
                <a:sym typeface="Wingdings"/>
              </a:rPr>
              <a:t>stoich</a:t>
            </a:r>
            <a:r>
              <a:rPr lang="en-US" sz="3200" dirty="0" smtClean="0">
                <a:sym typeface="Wingdings"/>
              </a:rPr>
              <a:t>)</a:t>
            </a:r>
          </a:p>
          <a:p>
            <a:pPr marL="2343150" lvl="4" indent="-514350">
              <a:buFont typeface="Arial"/>
              <a:buChar char="•"/>
            </a:pPr>
            <a:r>
              <a:rPr lang="en-US" sz="3200" dirty="0" smtClean="0">
                <a:sym typeface="Wingdings"/>
              </a:rPr>
              <a:t> this is the “I” for [I</a:t>
            </a:r>
            <a:r>
              <a:rPr lang="en-US" sz="3200" baseline="30000" dirty="0" smtClean="0">
                <a:sym typeface="Wingdings"/>
              </a:rPr>
              <a:t>-1</a:t>
            </a:r>
            <a:r>
              <a:rPr lang="en-US" sz="3200" dirty="0" smtClean="0">
                <a:sym typeface="Wingdings"/>
              </a:rPr>
              <a:t>]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991600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PbI</a:t>
            </a:r>
            <a:r>
              <a:rPr lang="en-US" sz="3200" baseline="-25000" dirty="0" smtClean="0"/>
              <a:t>2(s)</a:t>
            </a:r>
            <a:r>
              <a:rPr lang="en-US" sz="3200" dirty="0" smtClean="0"/>
              <a:t> </a:t>
            </a:r>
            <a:r>
              <a:rPr lang="en-US" sz="3200" dirty="0" err="1" smtClean="0">
                <a:sym typeface="Wingdings"/>
              </a:rPr>
              <a:t></a:t>
            </a:r>
            <a:r>
              <a:rPr lang="en-US" sz="3200" dirty="0" smtClean="0">
                <a:sym typeface="Wingdings"/>
              </a:rPr>
              <a:t> Pb</a:t>
            </a:r>
            <a:r>
              <a:rPr lang="en-US" sz="3200" baseline="30000" dirty="0" smtClean="0">
                <a:sym typeface="Wingdings"/>
              </a:rPr>
              <a:t>+2</a:t>
            </a:r>
            <a:r>
              <a:rPr lang="en-US" sz="3200" baseline="-25000" dirty="0" smtClean="0">
                <a:sym typeface="Wingdings"/>
              </a:rPr>
              <a:t>(aq)</a:t>
            </a:r>
            <a:r>
              <a:rPr lang="en-US" sz="3200" dirty="0" smtClean="0">
                <a:sym typeface="Wingdings"/>
              </a:rPr>
              <a:t> + 2I</a:t>
            </a:r>
            <a:r>
              <a:rPr lang="en-US" sz="3200" baseline="30000" dirty="0" smtClean="0">
                <a:sym typeface="Wingdings"/>
              </a:rPr>
              <a:t>-1</a:t>
            </a:r>
            <a:r>
              <a:rPr lang="en-US" sz="3200" baseline="-25000" dirty="0" smtClean="0">
                <a:sym typeface="Wingdings"/>
              </a:rPr>
              <a:t>(aq)</a:t>
            </a:r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I						0			0.010</a:t>
            </a:r>
          </a:p>
          <a:p>
            <a:r>
              <a:rPr lang="en-US" sz="3200" dirty="0" smtClean="0">
                <a:sym typeface="Wingdings"/>
              </a:rPr>
              <a:t>C	</a:t>
            </a: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-</a:t>
            </a:r>
            <a:r>
              <a:rPr lang="en-US" sz="3200" dirty="0" err="1" smtClean="0">
                <a:solidFill>
                  <a:srgbClr val="FF0000"/>
                </a:solidFill>
                <a:sym typeface="Wingdings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					</a:t>
            </a:r>
            <a:r>
              <a:rPr lang="en-US" sz="3200" dirty="0" err="1" smtClean="0">
                <a:solidFill>
                  <a:srgbClr val="FF0000"/>
                </a:solidFill>
                <a:sym typeface="Wingdings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				2x</a:t>
            </a:r>
          </a:p>
          <a:p>
            <a:r>
              <a:rPr lang="en-US" sz="3200" dirty="0" smtClean="0">
                <a:sym typeface="Wingdings"/>
              </a:rPr>
              <a:t>E						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 			0.01 + 2x</a:t>
            </a:r>
          </a:p>
          <a:p>
            <a:r>
              <a:rPr lang="en-US" sz="3200" dirty="0" smtClean="0">
                <a:sym typeface="Wingdings"/>
              </a:rPr>
              <a:t>									= 0.01</a:t>
            </a:r>
          </a:p>
          <a:p>
            <a:pPr lvl="2"/>
            <a:r>
              <a:rPr lang="en-US" sz="3200" dirty="0" smtClean="0">
                <a:sym typeface="Wingdings"/>
              </a:rPr>
              <a:t>Since </a:t>
            </a:r>
            <a:r>
              <a:rPr lang="en-US" sz="3200" dirty="0" err="1" smtClean="0">
                <a:sym typeface="Wingdings"/>
              </a:rPr>
              <a:t>K</a:t>
            </a:r>
            <a:r>
              <a:rPr lang="en-US" sz="3200" baseline="-25000" dirty="0" err="1" smtClean="0">
                <a:sym typeface="Wingdings"/>
              </a:rPr>
              <a:t>sp</a:t>
            </a:r>
            <a:r>
              <a:rPr lang="en-US" sz="3200" dirty="0" smtClean="0">
                <a:sym typeface="Wingdings"/>
              </a:rPr>
              <a:t> is so SMALL, 0.01 + 2x = 0.01 (close enough)</a:t>
            </a:r>
          </a:p>
          <a:p>
            <a:r>
              <a:rPr lang="en-US" sz="3200" dirty="0" err="1" smtClean="0">
                <a:sym typeface="Wingdings"/>
              </a:rPr>
              <a:t>K</a:t>
            </a:r>
            <a:r>
              <a:rPr lang="en-US" sz="3200" baseline="-25000" dirty="0" err="1" smtClean="0">
                <a:sym typeface="Wingdings"/>
              </a:rPr>
              <a:t>sp</a:t>
            </a:r>
            <a:r>
              <a:rPr lang="en-US" sz="3200" dirty="0" smtClean="0">
                <a:sym typeface="Wingdings"/>
              </a:rPr>
              <a:t> = [Pb</a:t>
            </a:r>
            <a:r>
              <a:rPr lang="en-US" sz="3200" baseline="30000" dirty="0" smtClean="0">
                <a:sym typeface="Wingdings"/>
              </a:rPr>
              <a:t>+2</a:t>
            </a:r>
            <a:r>
              <a:rPr lang="en-US" sz="3200" dirty="0" smtClean="0">
                <a:sym typeface="Wingdings"/>
              </a:rPr>
              <a:t>][I</a:t>
            </a:r>
            <a:r>
              <a:rPr lang="en-US" sz="3200" baseline="30000" dirty="0" smtClean="0">
                <a:sym typeface="Wingdings"/>
              </a:rPr>
              <a:t>-1</a:t>
            </a:r>
            <a:r>
              <a:rPr lang="en-US" sz="3200" dirty="0" smtClean="0">
                <a:sym typeface="Wingdings"/>
              </a:rPr>
              <a:t>]</a:t>
            </a:r>
            <a:r>
              <a:rPr lang="en-US" sz="3200" baseline="30000" dirty="0" smtClean="0">
                <a:sym typeface="Wingdings"/>
              </a:rPr>
              <a:t>2</a:t>
            </a:r>
            <a:endParaRPr lang="en-US" sz="3200" dirty="0" smtClean="0">
              <a:sym typeface="Wingdings"/>
            </a:endParaRPr>
          </a:p>
          <a:p>
            <a:r>
              <a:rPr lang="en-US" sz="3200" dirty="0" err="1" smtClean="0">
                <a:sym typeface="Wingdings"/>
              </a:rPr>
              <a:t>K</a:t>
            </a:r>
            <a:r>
              <a:rPr lang="en-US" sz="3200" baseline="-25000" dirty="0" err="1" smtClean="0">
                <a:sym typeface="Wingdings"/>
              </a:rPr>
              <a:t>sp</a:t>
            </a:r>
            <a:r>
              <a:rPr lang="en-US" sz="3200" dirty="0" smtClean="0">
                <a:sym typeface="Wingdings"/>
              </a:rPr>
              <a:t> = (x)(0.01)</a:t>
            </a:r>
            <a:r>
              <a:rPr lang="en-US" sz="3200" baseline="30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= 7.9 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 10</a:t>
            </a:r>
            <a:r>
              <a:rPr lang="en-US" sz="3200" baseline="30000" dirty="0" smtClean="0">
                <a:sym typeface="Wingdings"/>
              </a:rPr>
              <a:t>-9</a:t>
            </a:r>
            <a:endParaRPr lang="en-US" sz="3200" dirty="0" smtClean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 = </a:t>
            </a:r>
            <a:r>
              <a:rPr lang="en-US" sz="3200" u="sng" dirty="0" smtClean="0">
                <a:sym typeface="Wingdings"/>
              </a:rPr>
              <a:t>7.9 </a:t>
            </a:r>
            <a:r>
              <a:rPr lang="en-US" sz="3200" u="sng" dirty="0" err="1" smtClean="0">
                <a:sym typeface="Wingdings"/>
              </a:rPr>
              <a:t>x</a:t>
            </a:r>
            <a:r>
              <a:rPr lang="en-US" sz="3200" u="sng" dirty="0" smtClean="0">
                <a:sym typeface="Wingdings"/>
              </a:rPr>
              <a:t> 10</a:t>
            </a:r>
            <a:r>
              <a:rPr lang="en-US" sz="3200" baseline="30000" dirty="0" smtClean="0">
                <a:sym typeface="Wingdings"/>
              </a:rPr>
              <a:t>-9</a:t>
            </a:r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		(</a:t>
            </a:r>
            <a:r>
              <a:rPr lang="en-US" sz="3200" dirty="0" smtClean="0">
                <a:sym typeface="Wingdings"/>
              </a:rPr>
              <a:t>0.010</a:t>
            </a:r>
            <a:r>
              <a:rPr lang="en-US" sz="3200" dirty="0" smtClean="0">
                <a:sym typeface="Wingdings"/>
              </a:rPr>
              <a:t>)</a:t>
            </a:r>
            <a:r>
              <a:rPr lang="en-US" sz="3200" baseline="30000" dirty="0" smtClean="0">
                <a:sym typeface="Wingdings"/>
              </a:rPr>
              <a:t>2</a:t>
            </a:r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 = 7.9 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 10</a:t>
            </a:r>
            <a:r>
              <a:rPr lang="en-US" sz="3200" baseline="30000" dirty="0" smtClean="0">
                <a:sym typeface="Wingdings"/>
              </a:rPr>
              <a:t>-5</a:t>
            </a:r>
            <a:r>
              <a:rPr lang="en-US" sz="3200" dirty="0" smtClean="0">
                <a:sym typeface="Wingdings"/>
              </a:rPr>
              <a:t> </a:t>
            </a:r>
            <a:endParaRPr lang="en-US" sz="3200" dirty="0" smtClean="0">
              <a:sym typeface="Wingdings"/>
            </a:endParaRP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8392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[Pb</a:t>
            </a:r>
            <a:r>
              <a:rPr lang="en-US" sz="3200" baseline="30000" dirty="0" smtClean="0"/>
              <a:t>+2</a:t>
            </a:r>
            <a:r>
              <a:rPr lang="en-US" sz="3200" dirty="0" smtClean="0"/>
              <a:t>] = </a:t>
            </a:r>
            <a:r>
              <a:rPr lang="en-US" sz="3200" dirty="0" smtClean="0">
                <a:sym typeface="Wingdings"/>
              </a:rPr>
              <a:t>7.9 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 10</a:t>
            </a:r>
            <a:r>
              <a:rPr lang="en-US" sz="3200" baseline="30000" dirty="0" smtClean="0">
                <a:sym typeface="Wingdings"/>
              </a:rPr>
              <a:t>-5</a:t>
            </a:r>
            <a:endParaRPr lang="en-US" sz="3200" dirty="0" smtClean="0">
              <a:sym typeface="Wingdings"/>
            </a:endParaRPr>
          </a:p>
          <a:p>
            <a:pPr lvl="1">
              <a:buFont typeface="Arial"/>
              <a:buChar char="•"/>
            </a:pPr>
            <a:endParaRPr lang="en-US" sz="3200" dirty="0" smtClean="0"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3200" dirty="0" smtClean="0">
                <a:sym typeface="Wingdings"/>
              </a:rPr>
              <a:t> since [PbI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] = [Pb</a:t>
            </a:r>
            <a:r>
              <a:rPr lang="en-US" sz="3200" baseline="30000" dirty="0" smtClean="0">
                <a:sym typeface="Wingdings"/>
              </a:rPr>
              <a:t>+2</a:t>
            </a:r>
            <a:r>
              <a:rPr lang="en-US" sz="3200" dirty="0" smtClean="0">
                <a:sym typeface="Wingdings"/>
              </a:rPr>
              <a:t>]…. (</a:t>
            </a:r>
            <a:r>
              <a:rPr lang="en-US" sz="3200" dirty="0" err="1" smtClean="0">
                <a:sym typeface="Wingdings"/>
              </a:rPr>
              <a:t>stoich</a:t>
            </a:r>
            <a:r>
              <a:rPr lang="en-US" sz="3200" dirty="0" smtClean="0">
                <a:sym typeface="Wingdings"/>
              </a:rPr>
              <a:t>)</a:t>
            </a:r>
          </a:p>
          <a:p>
            <a:pPr lvl="1">
              <a:buFont typeface="Arial"/>
              <a:buChar char="•"/>
            </a:pPr>
            <a:endParaRPr lang="en-US" sz="3200" dirty="0" smtClean="0"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3200" dirty="0" smtClean="0">
                <a:sym typeface="Wingdings"/>
              </a:rPr>
              <a:t> molar solubility of PbI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= 7.9 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smtClean="0">
                <a:sym typeface="Wingdings"/>
              </a:rPr>
              <a:t>10</a:t>
            </a:r>
            <a:r>
              <a:rPr lang="en-US" sz="3200" baseline="30000" smtClean="0">
                <a:sym typeface="Wingdings"/>
              </a:rPr>
              <a:t>-5</a:t>
            </a:r>
            <a:endParaRPr lang="en-US" sz="3200" baseline="-25000" smtClean="0">
              <a:sym typeface="Wingdings"/>
            </a:endParaRPr>
          </a:p>
          <a:p>
            <a:pPr lvl="1">
              <a:buFont typeface="Arial"/>
              <a:buChar char="•"/>
            </a:pPr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FYI:</a:t>
            </a:r>
          </a:p>
          <a:p>
            <a:r>
              <a:rPr lang="en-US" sz="3200" dirty="0" smtClean="0">
                <a:sym typeface="Wingdings"/>
              </a:rPr>
              <a:t>	in pure water, molar solubility of </a:t>
            </a:r>
          </a:p>
          <a:p>
            <a:pPr lvl="1"/>
            <a:r>
              <a:rPr lang="en-US" sz="3200" dirty="0" smtClean="0">
                <a:sym typeface="Wingdings"/>
              </a:rPr>
              <a:t>PbI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= 1.3 </a:t>
            </a:r>
            <a:r>
              <a:rPr lang="en-US" sz="3200" dirty="0" err="1" smtClean="0">
                <a:sym typeface="Wingdings"/>
              </a:rPr>
              <a:t>x</a:t>
            </a:r>
            <a:r>
              <a:rPr lang="en-US" sz="3200" dirty="0" smtClean="0">
                <a:sym typeface="Wingdings"/>
              </a:rPr>
              <a:t> 10</a:t>
            </a:r>
            <a:r>
              <a:rPr lang="en-US" sz="3200" baseline="30000" dirty="0" smtClean="0">
                <a:sym typeface="Wingdings"/>
              </a:rPr>
              <a:t>-3</a:t>
            </a:r>
            <a:r>
              <a:rPr lang="en-US" sz="3200" dirty="0" smtClean="0">
                <a:sym typeface="Wingdings"/>
              </a:rPr>
              <a:t>M (much greater than above)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3200" dirty="0" smtClean="0"/>
              <a:t> What is the molar solubility of Fe(OH)</a:t>
            </a:r>
            <a:r>
              <a:rPr lang="en-US" sz="3200" baseline="-25000" dirty="0" smtClean="0"/>
              <a:t>3(s) </a:t>
            </a:r>
            <a:r>
              <a:rPr lang="en-US" sz="3200" dirty="0" smtClean="0"/>
              <a:t>in a 0.0050 molar solution of </a:t>
            </a:r>
            <a:r>
              <a:rPr lang="en-US" sz="3200" dirty="0" err="1" smtClean="0"/>
              <a:t>NaOH</a:t>
            </a:r>
            <a:r>
              <a:rPr lang="en-US" sz="3200" dirty="0" smtClean="0"/>
              <a:t>?</a:t>
            </a:r>
          </a:p>
          <a:p>
            <a:pPr marL="800100" lvl="1" indent="-342900"/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 = 1.6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-39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What is the molar solubility of </a:t>
            </a:r>
            <a:r>
              <a:rPr lang="en-US" sz="3200" dirty="0" err="1" smtClean="0"/>
              <a:t>AgI</a:t>
            </a:r>
            <a:r>
              <a:rPr lang="en-US" sz="3200" baseline="-25000" dirty="0" err="1" smtClean="0"/>
              <a:t>(s</a:t>
            </a:r>
            <a:r>
              <a:rPr lang="en-US" sz="3200" baseline="-25000" dirty="0" smtClean="0"/>
              <a:t>)</a:t>
            </a:r>
            <a:r>
              <a:rPr lang="en-US" sz="3200" dirty="0" smtClean="0"/>
              <a:t> in a 0.0025 M solution of </a:t>
            </a:r>
            <a:r>
              <a:rPr lang="en-US" sz="3200" dirty="0" err="1" smtClean="0"/>
              <a:t>NaI</a:t>
            </a:r>
            <a:r>
              <a:rPr lang="en-US" sz="3200" dirty="0" smtClean="0"/>
              <a:t>?</a:t>
            </a:r>
          </a:p>
          <a:p>
            <a:pPr marL="971550" lvl="1" indent="-514350"/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 = 8.5 </a:t>
            </a:r>
            <a:r>
              <a:rPr lang="en-US" sz="3200" dirty="0" err="1" smtClean="0"/>
              <a:t>x</a:t>
            </a:r>
            <a:r>
              <a:rPr lang="en-US" sz="3200" dirty="0" smtClean="0"/>
              <a:t> 10</a:t>
            </a:r>
            <a:r>
              <a:rPr lang="en-US" sz="3200" baseline="30000" dirty="0" smtClean="0"/>
              <a:t>-17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1solublesal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4318001" cy="4533900"/>
          </a:xfrm>
          <a:prstGeom prst="rect">
            <a:avLst/>
          </a:prstGeom>
        </p:spPr>
      </p:pic>
      <p:pic>
        <p:nvPicPr>
          <p:cNvPr id="3" name="Picture 2" descr="174solublega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4318000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89916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chemical is the MOST SOLUBLE in WATER!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LEAST SOLUBLE in a solution with a COMMON ION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solubility also depends on HOW MANY of each ion</a:t>
            </a:r>
          </a:p>
          <a:p>
            <a:pPr lvl="1">
              <a:buFont typeface="Arial"/>
              <a:buChar char="•"/>
            </a:pPr>
            <a:endParaRPr lang="en-US" sz="3200" dirty="0" smtClean="0"/>
          </a:p>
          <a:p>
            <a:r>
              <a:rPr lang="en-US" sz="3200" dirty="0" smtClean="0"/>
              <a:t>Example:</a:t>
            </a:r>
          </a:p>
          <a:p>
            <a:r>
              <a:rPr lang="en-US" sz="3200" dirty="0" smtClean="0"/>
              <a:t>	</a:t>
            </a:r>
            <a:r>
              <a:rPr lang="en-US" sz="3200" dirty="0" err="1" smtClean="0"/>
              <a:t>NaI</a:t>
            </a:r>
            <a:r>
              <a:rPr lang="en-US" sz="3200" dirty="0" smtClean="0"/>
              <a:t> is least soluble in: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1.0 M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 1.0 M </a:t>
            </a:r>
            <a:r>
              <a:rPr lang="en-US" sz="3200" dirty="0" err="1" smtClean="0"/>
              <a:t>LiI</a:t>
            </a:r>
            <a:endParaRPr lang="en-US" sz="32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 1.0 M CaI</a:t>
            </a:r>
            <a:r>
              <a:rPr lang="en-US" sz="3200" baseline="-25000" dirty="0" smtClean="0"/>
              <a:t>2</a:t>
            </a:r>
            <a:endParaRPr lang="en-US" sz="32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sz="3200" dirty="0" smtClean="0"/>
              <a:t> 1.0 M Na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PO</a:t>
            </a:r>
            <a:r>
              <a:rPr lang="en-US" sz="3200" baseline="-25000" dirty="0" smtClean="0"/>
              <a:t>4</a:t>
            </a:r>
            <a:endParaRPr lang="en-US" sz="32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069848"/>
          </a:xfrm>
        </p:spPr>
        <p:txBody>
          <a:bodyPr/>
          <a:lstStyle/>
          <a:p>
            <a:r>
              <a:rPr lang="en-US" dirty="0" smtClean="0"/>
              <a:t>To Wrap Up…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220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Shifts in solubility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using </a:t>
            </a:r>
            <a:r>
              <a:rPr lang="en-US" sz="3200" cap="all" dirty="0" smtClean="0"/>
              <a:t>common ions</a:t>
            </a:r>
            <a:r>
              <a:rPr lang="en-US" sz="3200" dirty="0" smtClean="0"/>
              <a:t>, the </a:t>
            </a:r>
            <a:r>
              <a:rPr lang="en-US" sz="3200" dirty="0" err="1" smtClean="0"/>
              <a:t>rxn</a:t>
            </a:r>
            <a:r>
              <a:rPr lang="en-US" sz="3200" dirty="0" smtClean="0"/>
              <a:t> shifts left 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solubility decreases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REMOVE an ION from the </a:t>
            </a:r>
            <a:r>
              <a:rPr lang="en-US" sz="3200" dirty="0" err="1" smtClean="0"/>
              <a:t>sol</a:t>
            </a:r>
            <a:r>
              <a:rPr lang="en-US" sz="3200" baseline="30000" dirty="0" err="1" smtClean="0"/>
              <a:t>n</a:t>
            </a:r>
            <a:r>
              <a:rPr lang="en-US" sz="3200" dirty="0" smtClean="0"/>
              <a:t>, shifts right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solubility increases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to do this, add a chemical that will form a </a:t>
            </a:r>
            <a:r>
              <a:rPr lang="en-US" sz="3200" dirty="0" err="1" smtClean="0"/>
              <a:t>ppt</a:t>
            </a:r>
            <a:r>
              <a:rPr lang="en-US" sz="3200" dirty="0" smtClean="0"/>
              <a:t> with one of the ions in </a:t>
            </a:r>
            <a:r>
              <a:rPr lang="en-US" sz="3200" dirty="0" err="1" smtClean="0"/>
              <a:t>sol</a:t>
            </a:r>
            <a:r>
              <a:rPr lang="en-US" sz="3200" baseline="30000" dirty="0" err="1" smtClean="0"/>
              <a:t>n</a:t>
            </a:r>
            <a:endParaRPr lang="en-US" sz="3200" dirty="0" smtClean="0"/>
          </a:p>
          <a:p>
            <a:pPr lvl="2">
              <a:buFont typeface="Arial"/>
              <a:buChar char="•"/>
            </a:pPr>
            <a:r>
              <a:rPr lang="en-US" sz="3200" dirty="0" smtClean="0"/>
              <a:t> example:</a:t>
            </a:r>
          </a:p>
          <a:p>
            <a:pPr lvl="3"/>
            <a:r>
              <a:rPr lang="en-US" sz="3200" dirty="0" err="1" smtClean="0"/>
              <a:t>NaBr</a:t>
            </a:r>
            <a:r>
              <a:rPr lang="en-US" sz="3200" dirty="0" smtClean="0"/>
              <a:t> is added to a saturated solution of </a:t>
            </a:r>
            <a:r>
              <a:rPr lang="en-US" sz="3200" dirty="0" err="1" smtClean="0"/>
              <a:t>AgCl</a:t>
            </a:r>
            <a:r>
              <a:rPr lang="en-US" sz="3200" dirty="0" smtClean="0"/>
              <a:t>, what happens?</a:t>
            </a:r>
          </a:p>
          <a:p>
            <a:pPr lvl="2"/>
            <a:r>
              <a:rPr lang="en-US" sz="3200" dirty="0" smtClean="0"/>
              <a:t> </a:t>
            </a:r>
            <a:r>
              <a:rPr lang="en-US" sz="3200" dirty="0" err="1" smtClean="0"/>
              <a:t>rxn</a:t>
            </a:r>
            <a:r>
              <a:rPr lang="en-US" sz="3200" dirty="0" smtClean="0"/>
              <a:t> is: </a:t>
            </a:r>
            <a:r>
              <a:rPr lang="en-US" sz="3200" dirty="0" err="1" smtClean="0"/>
              <a:t>AgCl</a:t>
            </a:r>
            <a:r>
              <a:rPr lang="en-US" sz="3200" baseline="-25000" dirty="0" err="1" smtClean="0"/>
              <a:t>(s</a:t>
            </a:r>
            <a:r>
              <a:rPr lang="en-US" sz="3200" baseline="-25000" dirty="0" smtClean="0"/>
              <a:t>)</a:t>
            </a:r>
            <a:r>
              <a:rPr lang="en-US" sz="3200" dirty="0" smtClean="0"/>
              <a:t> </a:t>
            </a:r>
            <a:r>
              <a:rPr lang="en-US" sz="3200" dirty="0" err="1" smtClean="0">
                <a:sym typeface="Wingdings"/>
              </a:rPr>
              <a:t>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err="1" smtClean="0">
                <a:sym typeface="Wingdings"/>
              </a:rPr>
              <a:t>Ag</a:t>
            </a:r>
            <a:r>
              <a:rPr lang="en-US" sz="3200" baseline="30000" dirty="0" err="1" smtClean="0">
                <a:sym typeface="Wingdings"/>
              </a:rPr>
              <a:t>+</a:t>
            </a:r>
            <a:r>
              <a:rPr lang="en-US" sz="3200" baseline="-25000" dirty="0" err="1" smtClean="0">
                <a:sym typeface="Wingdings"/>
              </a:rPr>
              <a:t>(aq</a:t>
            </a:r>
            <a:r>
              <a:rPr lang="en-US" sz="3200" baseline="-25000" dirty="0" smtClean="0">
                <a:sym typeface="Wingdings"/>
              </a:rPr>
              <a:t>)</a:t>
            </a:r>
            <a:r>
              <a:rPr lang="en-US" sz="3200" dirty="0" smtClean="0">
                <a:sym typeface="Wingdings"/>
              </a:rPr>
              <a:t> + Cl</a:t>
            </a:r>
            <a:r>
              <a:rPr lang="en-US" sz="3200" baseline="30000" dirty="0" smtClean="0">
                <a:sym typeface="Wingdings"/>
              </a:rPr>
              <a:t>-1</a:t>
            </a:r>
            <a:r>
              <a:rPr lang="en-US" sz="3200" baseline="-25000" dirty="0" smtClean="0">
                <a:sym typeface="Wingdings"/>
              </a:rPr>
              <a:t>(aq)</a:t>
            </a:r>
            <a:r>
              <a:rPr lang="en-US" sz="3200" dirty="0" smtClean="0">
                <a:sym typeface="Wingdings"/>
              </a:rPr>
              <a:t>…</a:t>
            </a:r>
            <a:endParaRPr lang="en-US" sz="32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219200"/>
            <a:ext cx="827662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TEMPERATURE also affects solubility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SOLIDS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increase temp = increase solubility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therefore, behave as endothermic </a:t>
            </a:r>
            <a:r>
              <a:rPr lang="en-US" sz="3200" dirty="0" err="1" smtClean="0"/>
              <a:t>rxns</a:t>
            </a: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3200" dirty="0" smtClean="0"/>
              <a:t> GASES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increase temp = decrease solubility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therefore, behave as exothermic </a:t>
            </a:r>
            <a:r>
              <a:rPr lang="en-US" sz="3200" dirty="0" err="1" smtClean="0"/>
              <a:t>rxns</a:t>
            </a:r>
            <a:endParaRPr lang="en-US" sz="3200" dirty="0" smtClean="0"/>
          </a:p>
          <a:p>
            <a:pPr lvl="2">
              <a:buFont typeface="Arial"/>
              <a:buChar char="•"/>
            </a:pPr>
            <a:endParaRPr lang="en-US" sz="3200" dirty="0" smtClean="0"/>
          </a:p>
          <a:p>
            <a:r>
              <a:rPr lang="en-US" sz="3200" dirty="0" smtClean="0"/>
              <a:t>TEMPERATURE changes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sp</a:t>
            </a: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smtClean="0"/>
              <a:t>nothing else!</a:t>
            </a:r>
          </a:p>
          <a:p>
            <a:pPr lvl="2">
              <a:buFont typeface="Arial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gaspressu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24000"/>
            <a:ext cx="3989387" cy="4188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87" y="1676400"/>
            <a:ext cx="51546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solubility changes with pressure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SOLIDS: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little affect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GASES:</a:t>
            </a:r>
          </a:p>
          <a:p>
            <a:pPr lvl="2">
              <a:buFont typeface="Arial"/>
              <a:buChar char="•"/>
            </a:pPr>
            <a:r>
              <a:rPr lang="en-US" sz="3200" dirty="0" smtClean="0"/>
              <a:t> increase pressure, increase solubility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15424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Pulverizing &amp; Stirring: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crushing the solute, increases the surface area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increases solubility</a:t>
            </a:r>
          </a:p>
          <a:p>
            <a:pPr lvl="1">
              <a:buFont typeface="Arial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In general; LIKES DISSOLVE LIKE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polar dissolves polar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 non polar dissolves non polar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10367</TotalTime>
  <Words>2661</Words>
  <Application>Microsoft Macintosh PowerPoint</Application>
  <PresentationFormat>On-screen Show (4:3)</PresentationFormat>
  <Paragraphs>346</Paragraphs>
  <Slides>72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Urban</vt:lpstr>
      <vt:lpstr>Solutions &amp; Solubility</vt:lpstr>
      <vt:lpstr>Solution Vocab.</vt:lpstr>
      <vt:lpstr>Slide 3</vt:lpstr>
      <vt:lpstr>Slide 4</vt:lpstr>
      <vt:lpstr>Slide 5</vt:lpstr>
      <vt:lpstr>Solubility Trends</vt:lpstr>
      <vt:lpstr>Slide 7</vt:lpstr>
      <vt:lpstr>Slide 8</vt:lpstr>
      <vt:lpstr>Slide 9</vt:lpstr>
      <vt:lpstr>Using Solubility Charts</vt:lpstr>
      <vt:lpstr>Slide 11</vt:lpstr>
      <vt:lpstr>3 ways to express a rxn…</vt:lpstr>
      <vt:lpstr>Net Ionic Equation</vt:lpstr>
      <vt:lpstr>Examples:</vt:lpstr>
      <vt:lpstr>Using Solubility Charts – Qualitative Analysis</vt:lpstr>
      <vt:lpstr>Separating Ions from Solution</vt:lpstr>
      <vt:lpstr>Slide 17</vt:lpstr>
      <vt:lpstr>Slide 18</vt:lpstr>
      <vt:lpstr>Slide 19</vt:lpstr>
      <vt:lpstr>Slide 20</vt:lpstr>
      <vt:lpstr>Determining Rxn Outcomes</vt:lpstr>
      <vt:lpstr>Identifying Unknown Ions</vt:lpstr>
      <vt:lpstr>Slide 23</vt:lpstr>
      <vt:lpstr>Slide 24</vt:lpstr>
      <vt:lpstr>Slide 25</vt:lpstr>
      <vt:lpstr>Slide 26</vt:lpstr>
      <vt:lpstr>Ion Concentration – Quantitative Analysis</vt:lpstr>
      <vt:lpstr>Dilution of Solutions</vt:lpstr>
      <vt:lpstr>Slide 29</vt:lpstr>
      <vt:lpstr>Quantitative Analysis</vt:lpstr>
      <vt:lpstr>Slide 31</vt:lpstr>
      <vt:lpstr>Ksp – Solubility Product Constant</vt:lpstr>
      <vt:lpstr>Solubility Product - examples</vt:lpstr>
      <vt:lpstr>Slide 34</vt:lpstr>
      <vt:lpstr>Slide 35</vt:lpstr>
      <vt:lpstr>Slide 36</vt:lpstr>
      <vt:lpstr>Slide 37</vt:lpstr>
      <vt:lpstr>Slide 38</vt:lpstr>
      <vt:lpstr>One Source - examples:</vt:lpstr>
      <vt:lpstr>Slide 40</vt:lpstr>
      <vt:lpstr>Slide 41</vt:lpstr>
      <vt:lpstr>Two Sources - examples</vt:lpstr>
      <vt:lpstr>Slide 43</vt:lpstr>
      <vt:lpstr>Slide 44</vt:lpstr>
      <vt:lpstr>Trial Ion Product (TIP)</vt:lpstr>
      <vt:lpstr>Slide 46</vt:lpstr>
      <vt:lpstr>TIP examples</vt:lpstr>
      <vt:lpstr>Slide 48</vt:lpstr>
      <vt:lpstr>Slide 49</vt:lpstr>
      <vt:lpstr>Determining Ion Concentration</vt:lpstr>
      <vt:lpstr>Slide 51</vt:lpstr>
      <vt:lpstr>Slide 52</vt:lpstr>
      <vt:lpstr>Slide 53</vt:lpstr>
      <vt:lpstr>Titrations</vt:lpstr>
      <vt:lpstr>Slide 55</vt:lpstr>
      <vt:lpstr>General Rules of Precipitation</vt:lpstr>
      <vt:lpstr>Slide 57</vt:lpstr>
      <vt:lpstr>Slide 58</vt:lpstr>
      <vt:lpstr>Common Ion Effect</vt:lpstr>
      <vt:lpstr>Result of Common Ions…</vt:lpstr>
      <vt:lpstr>Common Ion Example:</vt:lpstr>
      <vt:lpstr>Common Ion Effect</vt:lpstr>
      <vt:lpstr>Uses of Common Ion</vt:lpstr>
      <vt:lpstr>Calculations with Common Ions</vt:lpstr>
      <vt:lpstr>Slide 65</vt:lpstr>
      <vt:lpstr>Slide 66</vt:lpstr>
      <vt:lpstr>Slide 67</vt:lpstr>
      <vt:lpstr>Slide 68</vt:lpstr>
      <vt:lpstr>Slide 69</vt:lpstr>
      <vt:lpstr>Slide 70</vt:lpstr>
      <vt:lpstr>To Wrap Up…</vt:lpstr>
      <vt:lpstr>Slide 72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&amp; Solubility</dc:title>
  <dc:creator>user</dc:creator>
  <cp:lastModifiedBy>user</cp:lastModifiedBy>
  <cp:revision>64</cp:revision>
  <dcterms:created xsi:type="dcterms:W3CDTF">2009-04-02T20:49:30Z</dcterms:created>
  <dcterms:modified xsi:type="dcterms:W3CDTF">2009-04-03T20:58:38Z</dcterms:modified>
</cp:coreProperties>
</file>