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9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7" r:id="rId32"/>
    <p:sldId id="288" r:id="rId33"/>
    <p:sldId id="289" r:id="rId34"/>
    <p:sldId id="290" r:id="rId35"/>
    <p:sldId id="291" r:id="rId36"/>
    <p:sldId id="292" r:id="rId37"/>
    <p:sldId id="294" r:id="rId38"/>
    <p:sldId id="295" r:id="rId39"/>
    <p:sldId id="296" r:id="rId40"/>
    <p:sldId id="299" r:id="rId41"/>
    <p:sldId id="300" r:id="rId42"/>
    <p:sldId id="297" r:id="rId43"/>
    <p:sldId id="301" r:id="rId44"/>
    <p:sldId id="302" r:id="rId45"/>
    <p:sldId id="307" r:id="rId46"/>
    <p:sldId id="308" r:id="rId47"/>
    <p:sldId id="303" r:id="rId48"/>
    <p:sldId id="304" r:id="rId49"/>
    <p:sldId id="305" r:id="rId50"/>
    <p:sldId id="306" r:id="rId51"/>
    <p:sldId id="309" r:id="rId52"/>
    <p:sldId id="310" r:id="rId53"/>
    <p:sldId id="311" r:id="rId54"/>
    <p:sldId id="312" r:id="rId55"/>
    <p:sldId id="313" r:id="rId56"/>
    <p:sldId id="314" r:id="rId57"/>
    <p:sldId id="315" r:id="rId58"/>
    <p:sldId id="316" r:id="rId59"/>
    <p:sldId id="317" r:id="rId60"/>
    <p:sldId id="318" r:id="rId61"/>
    <p:sldId id="319" r:id="rId62"/>
    <p:sldId id="320" r:id="rId63"/>
    <p:sldId id="321" r:id="rId64"/>
    <p:sldId id="322" r:id="rId65"/>
    <p:sldId id="323" r:id="rId66"/>
    <p:sldId id="324" r:id="rId6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7"/>
          <p:cNvGrpSpPr/>
          <p:nvPr/>
        </p:nvGrpSpPr>
        <p:grpSpPr>
          <a:xfrm>
            <a:off x="486873" y="411480"/>
            <a:ext cx="8170255" cy="6035040"/>
            <a:chOff x="486873" y="411480"/>
            <a:chExt cx="8170255" cy="6035040"/>
          </a:xfrm>
        </p:grpSpPr>
        <p:pic>
          <p:nvPicPr>
            <p:cNvPr id="12" name="Picture 11" descr="PaperPanel-Title.jpg"/>
            <p:cNvPicPr>
              <a:picLocks noChangeAspect="1"/>
            </p:cNvPicPr>
            <p:nvPr/>
          </p:nvPicPr>
          <p:blipFill>
            <a:blip r:embed="rId2"/>
            <a:srcRect r="2128"/>
            <a:stretch>
              <a:fillRect/>
            </a:stretch>
          </p:blipFill>
          <p:spPr>
            <a:xfrm>
              <a:off x="486873" y="411480"/>
              <a:ext cx="8170255" cy="6035040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F8B041CD-2B4F-0144-A455-B43BCA87DFCB}" type="datetimeFigureOut">
              <a:rPr lang="en-US" smtClean="0"/>
              <a:pPr/>
              <a:t>11/30/2009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70B8CEEC-F903-5D41-91BE-3C78FD96DB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1" name="Picture 20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3" name="Rectangle 22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41CD-2B4F-0144-A455-B43BCA87DFCB}" type="datetimeFigureOut">
              <a:rPr lang="en-US" smtClean="0"/>
              <a:pPr/>
              <a:t>11/30/2009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8CEEC-F903-5D41-91BE-3C78FD96DB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CA" smtClean="0"/>
              <a:t>Click icon to add picture</a:t>
            </a:r>
            <a:endParaRPr/>
          </a:p>
        </p:txBody>
      </p:sp>
      <p:sp>
        <p:nvSpPr>
          <p:cNvPr id="25" name="Rectangle 2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36" name="Picture 35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8" name="Rectangle 37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5" name="Rectangle 34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41CD-2B4F-0144-A455-B43BCA87DFCB}" type="datetimeFigureOut">
              <a:rPr lang="en-US" smtClean="0"/>
              <a:pPr/>
              <a:t>11/30/2009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8CEEC-F903-5D41-91BE-3C78FD96DB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36" name="Picture 35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38" name="Rectangle 37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30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41CD-2B4F-0144-A455-B43BCA87DFCB}" type="datetimeFigureOut">
              <a:rPr lang="en-US" smtClean="0"/>
              <a:pPr/>
              <a:t>11/30/2009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8CEEC-F903-5D41-91BE-3C78FD96DB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41CD-2B4F-0144-A455-B43BCA87DFCB}" type="datetimeFigureOut">
              <a:rPr lang="en-US" smtClean="0"/>
              <a:pPr/>
              <a:t>11/30/2009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8CEEC-F903-5D41-91BE-3C78FD96DB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41CD-2B4F-0144-A455-B43BCA87DFCB}" type="datetimeFigureOut">
              <a:rPr lang="en-US" smtClean="0"/>
              <a:pPr/>
              <a:t>11/30/2009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8CEEC-F903-5D41-91BE-3C78FD96DB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6" name="Rectangle 25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Rectangle 17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7" name="Picture 16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41CD-2B4F-0144-A455-B43BCA87DFCB}" type="datetimeFigureOut">
              <a:rPr lang="en-US" smtClean="0"/>
              <a:pPr/>
              <a:t>11/30/2009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8CEEC-F903-5D41-91BE-3C78FD96DB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aperPanel-Title.jpg"/>
          <p:cNvPicPr>
            <a:picLocks noChangeAspect="1"/>
          </p:cNvPicPr>
          <p:nvPr/>
        </p:nvPicPr>
        <p:blipFill>
          <a:blip r:embed="rId2"/>
          <a:srcRect r="2128"/>
          <a:stretch>
            <a:fillRect/>
          </a:stretch>
        </p:blipFill>
        <p:spPr>
          <a:xfrm>
            <a:off x="486873" y="411480"/>
            <a:ext cx="8170255" cy="6035040"/>
          </a:xfrm>
          <a:prstGeom prst="rect">
            <a:avLst/>
          </a:prstGeom>
          <a:noFill/>
          <a:ln w="12700">
            <a:noFill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  <a:scene3d>
            <a:camera prst="perspectiveFront" fov="4800000"/>
            <a:lightRig rig="threePt" dir="t"/>
          </a:scene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F8B041CD-2B4F-0144-A455-B43BCA87DFCB}" type="datetimeFigureOut">
              <a:rPr lang="en-US" smtClean="0"/>
              <a:pPr/>
              <a:t>11/30/2009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grpSp>
        <p:nvGrpSpPr>
          <p:cNvPr id="6" name="Group 11"/>
          <p:cNvGrpSpPr/>
          <p:nvPr/>
        </p:nvGrpSpPr>
        <p:grpSpPr>
          <a:xfrm>
            <a:off x="562842" y="475488"/>
            <a:ext cx="7982713" cy="5888736"/>
            <a:chOff x="562842" y="475488"/>
            <a:chExt cx="7982713" cy="5888736"/>
          </a:xfrm>
        </p:grpSpPr>
        <p:sp>
          <p:nvSpPr>
            <p:cNvPr id="8" name="Rectangle 7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62842" y="3427528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CA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5" name="Picture 2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41CD-2B4F-0144-A455-B43BCA87DFCB}" type="datetimeFigureOut">
              <a:rPr lang="en-US" smtClean="0"/>
              <a:pPr/>
              <a:t>11/30/2009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8CEEC-F903-5D41-91BE-3C78FD96DB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5" name="Picture 1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7" name="Rectangle 1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9" name="Rectangle 18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41CD-2B4F-0144-A455-B43BCA87DFCB}" type="datetimeFigureOut">
              <a:rPr lang="en-US" smtClean="0"/>
              <a:pPr/>
              <a:t>11/30/2009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8CEEC-F903-5D41-91BE-3C78FD96DB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8" name="Picture 17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11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0" name="Rectangle 19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2" name="Rectangle 21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41CD-2B4F-0144-A455-B43BCA87DFCB}" type="datetimeFigureOut">
              <a:rPr lang="en-US" smtClean="0"/>
              <a:pPr/>
              <a:t>11/30/2009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8CEEC-F903-5D41-91BE-3C78FD96DB2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0" name="Picture 19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7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2" name="Rectangle 21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4" name="Rectangle 23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41CD-2B4F-0144-A455-B43BCA87DFCB}" type="datetimeFigureOut">
              <a:rPr lang="en-US" smtClean="0"/>
              <a:pPr/>
              <a:t>11/30/2009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8CEEC-F903-5D41-91BE-3C78FD96DB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9" name="Picture 18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6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1" name="Rectangle 20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41CD-2B4F-0144-A455-B43BCA87DFCB}" type="datetimeFigureOut">
              <a:rPr lang="en-US" smtClean="0"/>
              <a:pPr/>
              <a:t>11/30/2009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8CEEC-F903-5D41-91BE-3C78FD96DB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8" name="Picture 27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0" name="Rectangle 2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41CD-2B4F-0144-A455-B43BCA87DFCB}" type="datetimeFigureOut">
              <a:rPr lang="en-US" smtClean="0"/>
              <a:pPr/>
              <a:t>11/30/2009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8CEEC-F903-5D41-91BE-3C78FD96DB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F8B041CD-2B4F-0144-A455-B43BCA87DFCB}" type="datetimeFigureOut">
              <a:rPr lang="en-US" smtClean="0"/>
              <a:pPr/>
              <a:t>11/30/2009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70B8CEEC-F903-5D41-91BE-3C78FD96DB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Stoichiometry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Outcome 1: Mole </a:t>
            </a:r>
            <a:r>
              <a:rPr lang="en-US" dirty="0" err="1" smtClean="0"/>
              <a:t>Stoichiometry</a:t>
            </a:r>
            <a:endParaRPr lang="en-US" dirty="0" smtClean="0"/>
          </a:p>
          <a:p>
            <a:r>
              <a:rPr lang="en-US" dirty="0" smtClean="0"/>
              <a:t>Outcome 2: Mass </a:t>
            </a:r>
            <a:r>
              <a:rPr lang="en-US" dirty="0" err="1" smtClean="0"/>
              <a:t>Stoichiometry</a:t>
            </a:r>
            <a:endParaRPr lang="en-US" dirty="0" smtClean="0"/>
          </a:p>
          <a:p>
            <a:r>
              <a:rPr lang="en-US" dirty="0" smtClean="0"/>
              <a:t>Outcome 3: Gas </a:t>
            </a:r>
            <a:r>
              <a:rPr lang="en-US" dirty="0" err="1" smtClean="0"/>
              <a:t>Stoichiometry</a:t>
            </a:r>
            <a:endParaRPr lang="en-US" dirty="0" smtClean="0"/>
          </a:p>
          <a:p>
            <a:r>
              <a:rPr lang="en-US" dirty="0" smtClean="0"/>
              <a:t>Outcome 4: Percent Yield &amp; Limiting Reactants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8792" y="789967"/>
            <a:ext cx="8627073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8" indent="-514350">
              <a:buFont typeface="+mj-lt"/>
              <a:buAutoNum type="arabicPeriod" startAt="3"/>
            </a:pPr>
            <a:r>
              <a:rPr lang="en-US" sz="3200" dirty="0" smtClean="0"/>
              <a:t>You have 19.25 mol of hydrochloric acid, how many moles of water can be made?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 </a:t>
            </a:r>
            <a:r>
              <a:rPr lang="en-US" dirty="0" err="1" smtClean="0"/>
              <a:t>Stoichiometry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32327" y="1688348"/>
            <a:ext cx="862707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200" dirty="0" smtClean="0"/>
              <a:t> the coefficients DO NOT represent MASS</a:t>
            </a:r>
          </a:p>
          <a:p>
            <a:pPr lvl="1">
              <a:buFont typeface="Arial"/>
              <a:buChar char="•"/>
            </a:pPr>
            <a:r>
              <a:rPr lang="en-US" sz="3200" dirty="0" smtClean="0"/>
              <a:t> mass must be changed to MOLE before </a:t>
            </a:r>
            <a:r>
              <a:rPr lang="en-US" sz="3200" dirty="0" err="1" smtClean="0"/>
              <a:t>stoichiometry</a:t>
            </a:r>
            <a:r>
              <a:rPr lang="en-US" sz="3200" dirty="0" smtClean="0"/>
              <a:t> can be done</a:t>
            </a:r>
          </a:p>
          <a:p>
            <a:endParaRPr lang="en-US" sz="3200" dirty="0" smtClean="0"/>
          </a:p>
          <a:p>
            <a:r>
              <a:rPr lang="en-US" sz="3200" dirty="0" err="1" smtClean="0"/>
              <a:t>C</a:t>
            </a:r>
            <a:r>
              <a:rPr lang="en-US" sz="3200" baseline="-25000" dirty="0" err="1" smtClean="0"/>
              <a:t>(s</a:t>
            </a:r>
            <a:r>
              <a:rPr lang="en-US" sz="3200" baseline="-25000" dirty="0" smtClean="0"/>
              <a:t>)</a:t>
            </a:r>
            <a:r>
              <a:rPr lang="en-US" sz="3200" dirty="0" smtClean="0"/>
              <a:t> + O</a:t>
            </a:r>
            <a:r>
              <a:rPr lang="en-US" sz="3200" baseline="-25000" dirty="0" smtClean="0"/>
              <a:t>2(g)</a:t>
            </a:r>
            <a:r>
              <a:rPr lang="en-US" sz="3200" dirty="0" err="1" smtClean="0">
                <a:sym typeface="Wingdings"/>
              </a:rPr>
              <a:t></a:t>
            </a:r>
            <a:r>
              <a:rPr lang="en-US" sz="3200" dirty="0" smtClean="0">
                <a:sym typeface="Wingdings"/>
              </a:rPr>
              <a:t> CO</a:t>
            </a:r>
            <a:r>
              <a:rPr lang="en-US" sz="3200" baseline="-25000" dirty="0" smtClean="0">
                <a:sym typeface="Wingdings"/>
              </a:rPr>
              <a:t>2(g)</a:t>
            </a:r>
          </a:p>
          <a:p>
            <a:r>
              <a:rPr lang="en-US" sz="3200" dirty="0" smtClean="0">
                <a:sym typeface="Wingdings"/>
              </a:rPr>
              <a:t>How much carbon dioxide can be made using 24 grams of carbon?</a:t>
            </a:r>
            <a:endParaRPr lang="en-US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6838" y="511155"/>
            <a:ext cx="868902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 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</a:t>
            </a:r>
            <a:r>
              <a:rPr lang="en-US" sz="3200" baseline="-25000" dirty="0" smtClean="0"/>
              <a:t>2 </a:t>
            </a:r>
            <a:r>
              <a:rPr lang="en-US" sz="3200" dirty="0" err="1" smtClean="0">
                <a:sym typeface="Wingdings"/>
              </a:rPr>
              <a:t></a:t>
            </a:r>
            <a:r>
              <a:rPr lang="en-US" sz="3200" dirty="0" smtClean="0">
                <a:sym typeface="Wingdings"/>
              </a:rPr>
              <a:t> 2H</a:t>
            </a:r>
            <a:r>
              <a:rPr lang="en-US" sz="3200" baseline="-25000" dirty="0" smtClean="0">
                <a:sym typeface="Wingdings"/>
              </a:rPr>
              <a:t>2</a:t>
            </a:r>
            <a:r>
              <a:rPr lang="en-US" sz="3200" dirty="0" smtClean="0">
                <a:sym typeface="Wingdings"/>
              </a:rPr>
              <a:t>O + O</a:t>
            </a:r>
            <a:r>
              <a:rPr lang="en-US" sz="3200" baseline="-25000" dirty="0" smtClean="0">
                <a:sym typeface="Wingdings"/>
              </a:rPr>
              <a:t>2</a:t>
            </a:r>
            <a:endParaRPr lang="en-US" sz="3200" dirty="0" smtClean="0">
              <a:sym typeface="Wingdings"/>
            </a:endParaRPr>
          </a:p>
          <a:p>
            <a:pPr marL="514350" indent="-514350">
              <a:buFont typeface="+mj-lt"/>
              <a:buAutoNum type="alphaLcParenR"/>
            </a:pPr>
            <a:r>
              <a:rPr lang="en-US" sz="3200" dirty="0" smtClean="0">
                <a:sym typeface="Wingdings"/>
              </a:rPr>
              <a:t>If you start with 32.0 </a:t>
            </a:r>
            <a:r>
              <a:rPr lang="en-US" sz="3200" dirty="0" err="1" smtClean="0">
                <a:sym typeface="Wingdings"/>
              </a:rPr>
              <a:t>g</a:t>
            </a:r>
            <a:r>
              <a:rPr lang="en-US" sz="3200" dirty="0" smtClean="0">
                <a:sym typeface="Wingdings"/>
              </a:rPr>
              <a:t> of H</a:t>
            </a:r>
            <a:r>
              <a:rPr lang="en-US" sz="3200" baseline="-25000" dirty="0" smtClean="0">
                <a:sym typeface="Wingdings"/>
              </a:rPr>
              <a:t>2</a:t>
            </a:r>
            <a:r>
              <a:rPr lang="en-US" sz="3200" dirty="0" smtClean="0">
                <a:sym typeface="Wingdings"/>
              </a:rPr>
              <a:t>O</a:t>
            </a:r>
            <a:r>
              <a:rPr lang="en-US" sz="3200" baseline="-25000" dirty="0" smtClean="0">
                <a:sym typeface="Wingdings"/>
              </a:rPr>
              <a:t>2</a:t>
            </a:r>
            <a:r>
              <a:rPr lang="en-US" sz="3200" dirty="0" smtClean="0">
                <a:sym typeface="Wingdings"/>
              </a:rPr>
              <a:t>, how many moles of oxygen can you make?</a:t>
            </a:r>
          </a:p>
          <a:p>
            <a:pPr marL="514350" indent="-514350">
              <a:buFont typeface="+mj-lt"/>
              <a:buAutoNum type="alphaLcParenR"/>
            </a:pPr>
            <a:endParaRPr lang="en-US" sz="3200" dirty="0" smtClean="0">
              <a:sym typeface="Wingdings"/>
            </a:endParaRPr>
          </a:p>
          <a:p>
            <a:pPr marL="514350" indent="-514350">
              <a:buFont typeface="+mj-lt"/>
              <a:buAutoNum type="alphaLcParenR"/>
            </a:pPr>
            <a:endParaRPr lang="en-US" sz="3200" dirty="0" smtClean="0">
              <a:sym typeface="Wingdings"/>
            </a:endParaRPr>
          </a:p>
          <a:p>
            <a:pPr marL="514350" indent="-514350">
              <a:buFont typeface="+mj-lt"/>
              <a:buAutoNum type="alphaLcParenR"/>
            </a:pPr>
            <a:endParaRPr lang="en-US" sz="3200" dirty="0" smtClean="0">
              <a:sym typeface="Wingdings"/>
            </a:endParaRPr>
          </a:p>
          <a:p>
            <a:pPr marL="514350" indent="-514350">
              <a:buFont typeface="+mj-lt"/>
              <a:buAutoNum type="alphaLcParenR"/>
            </a:pPr>
            <a:endParaRPr lang="en-US" sz="3200" dirty="0" smtClean="0">
              <a:sym typeface="Wingdings"/>
            </a:endParaRPr>
          </a:p>
          <a:p>
            <a:pPr marL="514350" indent="-514350">
              <a:buFont typeface="+mj-lt"/>
              <a:buAutoNum type="alphaLcParenR"/>
            </a:pPr>
            <a:r>
              <a:rPr lang="en-US" sz="3200" dirty="0" smtClean="0">
                <a:sym typeface="Wingdings"/>
              </a:rPr>
              <a:t>What mass of water will be produced if 75.0 </a:t>
            </a:r>
            <a:r>
              <a:rPr lang="en-US" sz="3200" dirty="0" err="1" smtClean="0">
                <a:sym typeface="Wingdings"/>
              </a:rPr>
              <a:t>g</a:t>
            </a:r>
            <a:r>
              <a:rPr lang="en-US" sz="3200" dirty="0" smtClean="0">
                <a:sym typeface="Wingdings"/>
              </a:rPr>
              <a:t> of oxygen is produced?</a:t>
            </a:r>
            <a:endParaRPr lang="en-US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3304" y="681540"/>
            <a:ext cx="8627072" cy="6001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3"/>
            </a:pPr>
            <a:r>
              <a:rPr lang="en-US" sz="3200" dirty="0" smtClean="0"/>
              <a:t>2Fe + 3CuCl</a:t>
            </a:r>
            <a:r>
              <a:rPr lang="en-US" sz="3200" baseline="-25000" dirty="0" smtClean="0"/>
              <a:t>2</a:t>
            </a:r>
            <a:r>
              <a:rPr lang="en-US" sz="3200" dirty="0" err="1" smtClean="0">
                <a:sym typeface="Wingdings"/>
              </a:rPr>
              <a:t></a:t>
            </a:r>
            <a:r>
              <a:rPr lang="en-US" sz="3200" dirty="0" smtClean="0">
                <a:sym typeface="Wingdings"/>
              </a:rPr>
              <a:t> 2FeCl</a:t>
            </a:r>
            <a:r>
              <a:rPr lang="en-US" sz="3200" baseline="-25000" dirty="0" smtClean="0">
                <a:sym typeface="Wingdings"/>
              </a:rPr>
              <a:t>3</a:t>
            </a:r>
            <a:r>
              <a:rPr lang="en-US" sz="3200" dirty="0" smtClean="0">
                <a:sym typeface="Wingdings"/>
              </a:rPr>
              <a:t> + 3Cu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3200" dirty="0" smtClean="0">
                <a:sym typeface="Wingdings"/>
              </a:rPr>
              <a:t>What mass of copper could be produced if you began with 65.2g of copper (II) chloride?</a:t>
            </a:r>
          </a:p>
          <a:p>
            <a:pPr marL="800100" lvl="1" indent="-342900">
              <a:buFont typeface="+mj-lt"/>
              <a:buAutoNum type="alphaLcParenR"/>
            </a:pPr>
            <a:endParaRPr lang="en-US" sz="3200" dirty="0" smtClean="0">
              <a:sym typeface="Wingdings"/>
            </a:endParaRPr>
          </a:p>
          <a:p>
            <a:pPr marL="800100" lvl="1" indent="-342900">
              <a:buFont typeface="+mj-lt"/>
              <a:buAutoNum type="alphaLcParenR"/>
            </a:pPr>
            <a:endParaRPr lang="en-US" sz="3200" dirty="0" smtClean="0">
              <a:sym typeface="Wingdings"/>
            </a:endParaRPr>
          </a:p>
          <a:p>
            <a:pPr marL="800100" lvl="1" indent="-342900">
              <a:buFont typeface="+mj-lt"/>
              <a:buAutoNum type="alphaLcParenR"/>
            </a:pPr>
            <a:endParaRPr lang="en-US" sz="3200" dirty="0" smtClean="0">
              <a:sym typeface="Wingdings"/>
            </a:endParaRPr>
          </a:p>
          <a:p>
            <a:pPr marL="800100" lvl="1" indent="-342900">
              <a:buFont typeface="+mj-lt"/>
              <a:buAutoNum type="alphaLcParenR"/>
            </a:pPr>
            <a:r>
              <a:rPr lang="en-US" sz="3200" dirty="0" smtClean="0">
                <a:sym typeface="Wingdings"/>
              </a:rPr>
              <a:t> How much iron (III) chloride can be made from 3.00 moles of iron?</a:t>
            </a:r>
          </a:p>
          <a:p>
            <a:pPr marL="800100" lvl="1" indent="-342900">
              <a:buFont typeface="+mj-lt"/>
              <a:buAutoNum type="alphaLcParenR"/>
            </a:pPr>
            <a:endParaRPr lang="en-US" sz="3200" dirty="0" smtClean="0">
              <a:sym typeface="Wingdings"/>
            </a:endParaRPr>
          </a:p>
          <a:p>
            <a:pPr marL="800100" lvl="1" indent="-342900">
              <a:buFont typeface="+mj-lt"/>
              <a:buAutoNum type="alphaLcParenR"/>
            </a:pPr>
            <a:endParaRPr lang="en-US" sz="3200" dirty="0" smtClean="0">
              <a:sym typeface="Wingdings"/>
            </a:endParaRPr>
          </a:p>
          <a:p>
            <a:pPr marL="800100" lvl="1" indent="-342900">
              <a:buFont typeface="+mj-lt"/>
              <a:buAutoNum type="alphaLcParenR"/>
            </a:pPr>
            <a:endParaRPr lang="en-US" sz="3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58925" y="3128916"/>
            <a:ext cx="37791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Mole – Mass Problems worksheet</a:t>
            </a:r>
          </a:p>
          <a:p>
            <a:endParaRPr lang="en-US" sz="3200" dirty="0"/>
          </a:p>
        </p:txBody>
      </p:sp>
      <p:pic>
        <p:nvPicPr>
          <p:cNvPr id="4" name="Picture 3" descr="1999-05-0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3213" y="2242663"/>
            <a:ext cx="3048000" cy="4064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 </a:t>
            </a:r>
            <a:r>
              <a:rPr lang="en-US" dirty="0" err="1" smtClean="0"/>
              <a:t>Stoichiometry</a:t>
            </a:r>
            <a:r>
              <a:rPr lang="en-US" dirty="0" smtClean="0"/>
              <a:t> Drill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47815" y="1394037"/>
            <a:ext cx="862707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NaCl</a:t>
            </a:r>
            <a:r>
              <a:rPr lang="en-US" sz="3200" baseline="-25000" dirty="0" err="1" smtClean="0"/>
              <a:t>(aq</a:t>
            </a:r>
            <a:r>
              <a:rPr lang="en-US" sz="3200" baseline="-25000" dirty="0" smtClean="0"/>
              <a:t>)</a:t>
            </a:r>
            <a:r>
              <a:rPr lang="en-US" sz="3200" dirty="0" smtClean="0"/>
              <a:t> + AgNO</a:t>
            </a:r>
            <a:r>
              <a:rPr lang="en-US" sz="3200" baseline="-25000" dirty="0" smtClean="0"/>
              <a:t>3(aq)</a:t>
            </a:r>
            <a:r>
              <a:rPr lang="en-US" sz="3200" dirty="0" err="1" smtClean="0">
                <a:sym typeface="Wingdings"/>
              </a:rPr>
              <a:t></a:t>
            </a:r>
            <a:r>
              <a:rPr lang="en-US" sz="3200" dirty="0" smtClean="0">
                <a:sym typeface="Wingdings"/>
              </a:rPr>
              <a:t> NaNO</a:t>
            </a:r>
            <a:r>
              <a:rPr lang="en-US" sz="3200" baseline="-25000" dirty="0" smtClean="0">
                <a:sym typeface="Wingdings"/>
              </a:rPr>
              <a:t>3(aq)</a:t>
            </a:r>
            <a:r>
              <a:rPr lang="en-US" sz="3200" dirty="0" smtClean="0">
                <a:sym typeface="Wingdings"/>
              </a:rPr>
              <a:t> + </a:t>
            </a:r>
            <a:r>
              <a:rPr lang="en-US" sz="3200" dirty="0" err="1" smtClean="0">
                <a:sym typeface="Wingdings"/>
              </a:rPr>
              <a:t>AgCl</a:t>
            </a:r>
            <a:r>
              <a:rPr lang="en-US" sz="3200" baseline="-25000" dirty="0" err="1" smtClean="0">
                <a:sym typeface="Wingdings"/>
              </a:rPr>
              <a:t>(s</a:t>
            </a:r>
            <a:r>
              <a:rPr lang="en-US" sz="3200" baseline="-25000" dirty="0" smtClean="0">
                <a:sym typeface="Wingdings"/>
              </a:rPr>
              <a:t>)</a:t>
            </a:r>
            <a:endParaRPr lang="en-US" sz="3200" dirty="0" smtClean="0">
              <a:sym typeface="Wingdings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3200" dirty="0" smtClean="0">
                <a:sym typeface="Wingdings"/>
              </a:rPr>
              <a:t>How many moles of </a:t>
            </a:r>
            <a:r>
              <a:rPr lang="en-US" sz="3200" dirty="0" err="1" smtClean="0">
                <a:sym typeface="Wingdings"/>
              </a:rPr>
              <a:t>NaCl</a:t>
            </a:r>
            <a:r>
              <a:rPr lang="en-US" sz="3200" dirty="0" smtClean="0">
                <a:sym typeface="Wingdings"/>
              </a:rPr>
              <a:t> must be used to make 63.0g of sodium nitrate?</a:t>
            </a:r>
          </a:p>
          <a:p>
            <a:pPr marL="342900" indent="-342900">
              <a:buFont typeface="+mj-lt"/>
              <a:buAutoNum type="arabicPeriod"/>
            </a:pPr>
            <a:endParaRPr lang="en-US" sz="3200" dirty="0" smtClean="0">
              <a:sym typeface="Wingdings"/>
            </a:endParaRPr>
          </a:p>
          <a:p>
            <a:pPr marL="342900" indent="-342900">
              <a:buFont typeface="+mj-lt"/>
              <a:buAutoNum type="arabicPeriod"/>
            </a:pPr>
            <a:endParaRPr lang="en-US" sz="3200" dirty="0" smtClean="0">
              <a:sym typeface="Wingdings"/>
            </a:endParaRPr>
          </a:p>
          <a:p>
            <a:pPr marL="342900" indent="-342900">
              <a:buFont typeface="+mj-lt"/>
              <a:buAutoNum type="arabicPeriod"/>
            </a:pPr>
            <a:endParaRPr lang="en-US" sz="3200" dirty="0" smtClean="0">
              <a:sym typeface="Wingdings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3200" dirty="0" smtClean="0">
                <a:sym typeface="Wingdings"/>
              </a:rPr>
              <a:t>How much silver nitrate must be used to make 63.0g of sodium nitrate?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7815" y="712519"/>
            <a:ext cx="86425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3"/>
            </a:pPr>
            <a:r>
              <a:rPr lang="en-US" sz="3200" dirty="0" smtClean="0">
                <a:sym typeface="Wingdings"/>
              </a:rPr>
              <a:t>If there is 158.25g of silver nitrate, how much silver chloride can be made?</a:t>
            </a:r>
            <a:endParaRPr lang="en-US" sz="3200" dirty="0" smtClean="0"/>
          </a:p>
          <a:p>
            <a:endParaRPr lang="en-US" sz="3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</a:t>
            </a:r>
            <a:r>
              <a:rPr lang="en-US" dirty="0" err="1" smtClean="0"/>
              <a:t>Stoichiometry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63304" y="1486980"/>
            <a:ext cx="8611584" cy="501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coefficients can represent:</a:t>
            </a:r>
          </a:p>
          <a:p>
            <a:pPr lvl="1">
              <a:buFont typeface="Arial"/>
              <a:buChar char="•"/>
            </a:pPr>
            <a:r>
              <a:rPr lang="en-US" sz="3200" dirty="0" smtClean="0"/>
              <a:t> MOLES</a:t>
            </a:r>
          </a:p>
          <a:p>
            <a:pPr lvl="1">
              <a:buFont typeface="Arial"/>
              <a:buChar char="•"/>
            </a:pPr>
            <a:r>
              <a:rPr lang="en-US" sz="3200" dirty="0" smtClean="0"/>
              <a:t> MOLECULES</a:t>
            </a:r>
          </a:p>
          <a:p>
            <a:pPr lvl="1">
              <a:buFont typeface="Arial"/>
              <a:buChar char="•"/>
            </a:pPr>
            <a:r>
              <a:rPr lang="en-US" sz="3200" dirty="0" smtClean="0"/>
              <a:t> VOLUME (if the reagents are gases)</a:t>
            </a:r>
          </a:p>
          <a:p>
            <a:endParaRPr lang="en-US" sz="3200" dirty="0" smtClean="0"/>
          </a:p>
          <a:p>
            <a:r>
              <a:rPr lang="en-US" sz="3200" dirty="0" smtClean="0"/>
              <a:t>Since this is true, we can use:</a:t>
            </a:r>
          </a:p>
          <a:p>
            <a:pPr lvl="1">
              <a:buFont typeface="Arial"/>
              <a:buChar char="•"/>
            </a:pPr>
            <a:r>
              <a:rPr lang="en-US" sz="3200" dirty="0" smtClean="0"/>
              <a:t> MOLES</a:t>
            </a:r>
          </a:p>
          <a:p>
            <a:pPr lvl="1">
              <a:buFont typeface="Arial"/>
              <a:buChar char="•"/>
            </a:pPr>
            <a:r>
              <a:rPr lang="en-US" sz="3200" dirty="0" smtClean="0"/>
              <a:t>MOLECULES</a:t>
            </a:r>
          </a:p>
          <a:p>
            <a:pPr lvl="1">
              <a:buFont typeface="Arial"/>
              <a:buChar char="•"/>
            </a:pPr>
            <a:r>
              <a:rPr lang="en-US" sz="3200" dirty="0" smtClean="0"/>
              <a:t> VOLUME </a:t>
            </a:r>
          </a:p>
          <a:p>
            <a:r>
              <a:rPr lang="en-US" sz="3200" dirty="0"/>
              <a:t>i</a:t>
            </a:r>
            <a:r>
              <a:rPr lang="en-US" sz="3200" dirty="0" smtClean="0"/>
              <a:t>n the </a:t>
            </a:r>
            <a:r>
              <a:rPr lang="en-US" sz="3200" dirty="0" err="1" smtClean="0"/>
              <a:t>stoichiometry</a:t>
            </a:r>
            <a:r>
              <a:rPr lang="en-US" sz="3200" dirty="0" smtClean="0"/>
              <a:t> brackets.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Gas </a:t>
            </a:r>
            <a:r>
              <a:rPr lang="en-US" dirty="0" err="1" smtClean="0"/>
              <a:t>Stoichiometry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47815" y="1378570"/>
            <a:ext cx="864256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Use the following balanced equation:</a:t>
            </a:r>
          </a:p>
          <a:p>
            <a:r>
              <a:rPr lang="en-US" sz="3200" dirty="0" smtClean="0"/>
              <a:t>4NH</a:t>
            </a:r>
            <a:r>
              <a:rPr lang="en-US" sz="3200" baseline="-25000" dirty="0" smtClean="0"/>
              <a:t>3(g)</a:t>
            </a:r>
            <a:r>
              <a:rPr lang="en-US" sz="3200" dirty="0" smtClean="0"/>
              <a:t>+ 5O</a:t>
            </a:r>
            <a:r>
              <a:rPr lang="en-US" sz="3200" baseline="-25000" dirty="0" smtClean="0"/>
              <a:t>2(g)</a:t>
            </a:r>
            <a:r>
              <a:rPr lang="en-US" sz="3200" dirty="0" err="1" smtClean="0">
                <a:sym typeface="Wingdings"/>
              </a:rPr>
              <a:t></a:t>
            </a:r>
            <a:r>
              <a:rPr lang="en-US" sz="3200" dirty="0" smtClean="0">
                <a:sym typeface="Wingdings"/>
              </a:rPr>
              <a:t> 6H</a:t>
            </a:r>
            <a:r>
              <a:rPr lang="en-US" sz="3200" baseline="-25000" dirty="0" smtClean="0">
                <a:sym typeface="Wingdings"/>
              </a:rPr>
              <a:t>2</a:t>
            </a:r>
            <a:r>
              <a:rPr lang="en-US" sz="3200" dirty="0" smtClean="0">
                <a:sym typeface="Wingdings"/>
              </a:rPr>
              <a:t>O</a:t>
            </a:r>
            <a:r>
              <a:rPr lang="en-US" sz="3200" baseline="-25000" dirty="0" smtClean="0">
                <a:sym typeface="Wingdings"/>
              </a:rPr>
              <a:t>(g)</a:t>
            </a:r>
            <a:r>
              <a:rPr lang="en-US" sz="3200" dirty="0" smtClean="0">
                <a:sym typeface="Wingdings"/>
              </a:rPr>
              <a:t> + 4NO</a:t>
            </a:r>
            <a:r>
              <a:rPr lang="en-US" sz="3200" baseline="-25000" dirty="0" smtClean="0">
                <a:sym typeface="Wingdings"/>
              </a:rPr>
              <a:t>(g)</a:t>
            </a:r>
            <a:endParaRPr lang="en-US" sz="3200" dirty="0" smtClean="0">
              <a:sym typeface="Wingdings"/>
            </a:endParaRPr>
          </a:p>
          <a:p>
            <a:pPr marL="342900" indent="-342900">
              <a:buFont typeface="+mj-lt"/>
              <a:buAutoNum type="alphaLcParenR"/>
            </a:pPr>
            <a:r>
              <a:rPr lang="en-US" sz="3200" dirty="0" smtClean="0">
                <a:sym typeface="Wingdings"/>
              </a:rPr>
              <a:t>How many </a:t>
            </a:r>
            <a:r>
              <a:rPr lang="en-US" sz="3200" dirty="0" err="1" smtClean="0">
                <a:sym typeface="Wingdings"/>
              </a:rPr>
              <a:t>litres</a:t>
            </a:r>
            <a:r>
              <a:rPr lang="en-US" sz="3200" dirty="0" smtClean="0">
                <a:sym typeface="Wingdings"/>
              </a:rPr>
              <a:t> of water </a:t>
            </a:r>
            <a:r>
              <a:rPr lang="en-US" sz="3200" dirty="0" err="1" smtClean="0">
                <a:sym typeface="Wingdings"/>
              </a:rPr>
              <a:t>vapour</a:t>
            </a:r>
            <a:r>
              <a:rPr lang="en-US" sz="3200" dirty="0" smtClean="0">
                <a:sym typeface="Wingdings"/>
              </a:rPr>
              <a:t> can be produced from 112L of ammonia gas at STP?</a:t>
            </a:r>
            <a:endParaRPr lang="en-US" sz="3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4NH</a:t>
            </a:r>
            <a:r>
              <a:rPr lang="en-US" sz="3600" baseline="-25000" dirty="0" smtClean="0"/>
              <a:t>3(g)</a:t>
            </a:r>
            <a:r>
              <a:rPr lang="en-US" sz="3600" dirty="0" smtClean="0"/>
              <a:t>+ 5O</a:t>
            </a:r>
            <a:r>
              <a:rPr lang="en-US" sz="3600" baseline="-25000" dirty="0" smtClean="0"/>
              <a:t>2(g)</a:t>
            </a:r>
            <a:r>
              <a:rPr lang="en-US" sz="3600" dirty="0" err="1" smtClean="0">
                <a:sym typeface="Wingdings"/>
              </a:rPr>
              <a:t></a:t>
            </a:r>
            <a:r>
              <a:rPr lang="en-US" sz="3600" dirty="0" smtClean="0">
                <a:sym typeface="Wingdings"/>
              </a:rPr>
              <a:t> 6H</a:t>
            </a:r>
            <a:r>
              <a:rPr lang="en-US" sz="3600" baseline="-25000" dirty="0" smtClean="0">
                <a:sym typeface="Wingdings"/>
              </a:rPr>
              <a:t>2</a:t>
            </a:r>
            <a:r>
              <a:rPr lang="en-US" sz="3600" dirty="0" smtClean="0">
                <a:sym typeface="Wingdings"/>
              </a:rPr>
              <a:t>O</a:t>
            </a:r>
            <a:r>
              <a:rPr lang="en-US" sz="3600" baseline="-25000" dirty="0" smtClean="0">
                <a:sym typeface="Wingdings"/>
              </a:rPr>
              <a:t>(g)</a:t>
            </a:r>
            <a:r>
              <a:rPr lang="en-US" sz="3600" dirty="0" smtClean="0">
                <a:sym typeface="Wingdings"/>
              </a:rPr>
              <a:t> + 4NO</a:t>
            </a:r>
            <a:r>
              <a:rPr lang="en-US" sz="3600" baseline="-25000" dirty="0" smtClean="0">
                <a:sym typeface="Wingdings"/>
              </a:rPr>
              <a:t>(g)</a:t>
            </a:r>
            <a:r>
              <a:rPr lang="en-US" sz="3600" dirty="0" smtClean="0">
                <a:sym typeface="Wingdings"/>
              </a:rPr>
              <a:t/>
            </a:r>
            <a:br>
              <a:rPr lang="en-US" sz="3600" dirty="0" smtClean="0">
                <a:sym typeface="Wingdings"/>
              </a:rPr>
            </a:b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247815" y="1192696"/>
            <a:ext cx="862707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arenR" startAt="2"/>
            </a:pPr>
            <a:r>
              <a:rPr lang="en-US" sz="3200" dirty="0" smtClean="0"/>
              <a:t>How many </a:t>
            </a:r>
            <a:r>
              <a:rPr lang="en-US" sz="3200" dirty="0" err="1" smtClean="0"/>
              <a:t>litres</a:t>
            </a:r>
            <a:r>
              <a:rPr lang="en-US" sz="3200" dirty="0" smtClean="0"/>
              <a:t> of oxygen are required to react with 8.96L of NH</a:t>
            </a:r>
            <a:r>
              <a:rPr lang="en-US" sz="3200" baseline="-25000" dirty="0" smtClean="0"/>
              <a:t>3 </a:t>
            </a:r>
            <a:r>
              <a:rPr lang="en-US" sz="3200" dirty="0" smtClean="0"/>
              <a:t>at STP?</a:t>
            </a:r>
          </a:p>
          <a:p>
            <a:pPr marL="342900" indent="-342900">
              <a:buFont typeface="+mj-lt"/>
              <a:buAutoNum type="alphaLcParenR" startAt="2"/>
            </a:pPr>
            <a:endParaRPr lang="en-US" sz="3200" dirty="0" smtClean="0"/>
          </a:p>
          <a:p>
            <a:pPr marL="342900" indent="-342900">
              <a:buFont typeface="+mj-lt"/>
              <a:buAutoNum type="alphaLcParenR" startAt="2"/>
            </a:pPr>
            <a:endParaRPr lang="en-US" sz="3200" dirty="0" smtClean="0"/>
          </a:p>
          <a:p>
            <a:pPr marL="342900" indent="-342900"/>
            <a:endParaRPr lang="en-US" sz="3200" dirty="0" smtClean="0"/>
          </a:p>
          <a:p>
            <a:pPr marL="342900" indent="-342900">
              <a:buFont typeface="+mj-lt"/>
              <a:buAutoNum type="alphaLcParenR" startAt="2"/>
            </a:pPr>
            <a:r>
              <a:rPr lang="en-US" sz="3200" dirty="0" smtClean="0"/>
              <a:t>Calculate the volume of NH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 that would be required to produce 134L of water at STP?</a:t>
            </a:r>
            <a:endParaRPr 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STOICHIOMETRY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00113" y="2447354"/>
            <a:ext cx="713839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/>
              <a:buChar char="•"/>
            </a:pPr>
            <a:r>
              <a:rPr lang="en-US" sz="4000" dirty="0" smtClean="0"/>
              <a:t> a RATIO that compares the COEFFICIENTS of the BALANCED  chemical reaction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4NH</a:t>
            </a:r>
            <a:r>
              <a:rPr lang="en-US" sz="3600" baseline="-25000" dirty="0" smtClean="0"/>
              <a:t>3(g)</a:t>
            </a:r>
            <a:r>
              <a:rPr lang="en-US" sz="3600" dirty="0" smtClean="0"/>
              <a:t>+ 5O</a:t>
            </a:r>
            <a:r>
              <a:rPr lang="en-US" sz="3600" baseline="-25000" dirty="0" smtClean="0"/>
              <a:t>2(g)</a:t>
            </a:r>
            <a:r>
              <a:rPr lang="en-US" sz="3600" dirty="0" err="1" smtClean="0">
                <a:sym typeface="Wingdings"/>
              </a:rPr>
              <a:t></a:t>
            </a:r>
            <a:r>
              <a:rPr lang="en-US" sz="3600" dirty="0" smtClean="0">
                <a:sym typeface="Wingdings"/>
              </a:rPr>
              <a:t> 6H</a:t>
            </a:r>
            <a:r>
              <a:rPr lang="en-US" sz="3600" baseline="-25000" dirty="0" smtClean="0">
                <a:sym typeface="Wingdings"/>
              </a:rPr>
              <a:t>2</a:t>
            </a:r>
            <a:r>
              <a:rPr lang="en-US" sz="3600" dirty="0" smtClean="0">
                <a:sym typeface="Wingdings"/>
              </a:rPr>
              <a:t>O</a:t>
            </a:r>
            <a:r>
              <a:rPr lang="en-US" sz="3600" baseline="-25000" dirty="0" smtClean="0">
                <a:sym typeface="Wingdings"/>
              </a:rPr>
              <a:t>(g)</a:t>
            </a:r>
            <a:r>
              <a:rPr lang="en-US" sz="3600" dirty="0" smtClean="0">
                <a:sym typeface="Wingdings"/>
              </a:rPr>
              <a:t> + 4NO</a:t>
            </a:r>
            <a:r>
              <a:rPr lang="en-US" sz="3600" baseline="-25000" dirty="0" smtClean="0">
                <a:sym typeface="Wingdings"/>
              </a:rPr>
              <a:t>(g)</a:t>
            </a:r>
            <a:r>
              <a:rPr lang="en-US" sz="3600" dirty="0" smtClean="0">
                <a:sym typeface="Wingdings"/>
              </a:rPr>
              <a:t/>
            </a:r>
            <a:br>
              <a:rPr lang="en-US" sz="3600" dirty="0" smtClean="0">
                <a:sym typeface="Wingdings"/>
              </a:rPr>
            </a:b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216838" y="1584008"/>
            <a:ext cx="86580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lphaLcParenR" startAt="4"/>
            </a:pPr>
            <a:r>
              <a:rPr lang="en-US" sz="3200" dirty="0" smtClean="0"/>
              <a:t>How many grams of NO can be produced from 224L of oxygen at STP?</a:t>
            </a:r>
            <a:endParaRPr lang="en-US" sz="32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Molecule </a:t>
            </a:r>
            <a:r>
              <a:rPr lang="en-US" dirty="0" err="1" smtClean="0"/>
              <a:t>Stoichiometry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47815" y="1564433"/>
            <a:ext cx="865805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Use the following balanced equation:</a:t>
            </a:r>
          </a:p>
          <a:p>
            <a:r>
              <a:rPr lang="en-US" sz="3200" dirty="0" smtClean="0"/>
              <a:t>4NH</a:t>
            </a:r>
            <a:r>
              <a:rPr lang="en-US" sz="3200" baseline="-25000" dirty="0" smtClean="0"/>
              <a:t>3(g)</a:t>
            </a:r>
            <a:r>
              <a:rPr lang="en-US" sz="3200" dirty="0" smtClean="0"/>
              <a:t>+ 5O</a:t>
            </a:r>
            <a:r>
              <a:rPr lang="en-US" sz="3200" baseline="-25000" dirty="0" smtClean="0"/>
              <a:t>2(g)</a:t>
            </a:r>
            <a:r>
              <a:rPr lang="en-US" sz="3200" dirty="0" err="1" smtClean="0">
                <a:sym typeface="Wingdings"/>
              </a:rPr>
              <a:t></a:t>
            </a:r>
            <a:r>
              <a:rPr lang="en-US" sz="3200" dirty="0" smtClean="0">
                <a:sym typeface="Wingdings"/>
              </a:rPr>
              <a:t> 6H</a:t>
            </a:r>
            <a:r>
              <a:rPr lang="en-US" sz="3200" baseline="-25000" dirty="0" smtClean="0">
                <a:sym typeface="Wingdings"/>
              </a:rPr>
              <a:t>2</a:t>
            </a:r>
            <a:r>
              <a:rPr lang="en-US" sz="3200" dirty="0" smtClean="0">
                <a:sym typeface="Wingdings"/>
              </a:rPr>
              <a:t>O</a:t>
            </a:r>
            <a:r>
              <a:rPr lang="en-US" sz="3200" baseline="-25000" dirty="0" smtClean="0">
                <a:sym typeface="Wingdings"/>
              </a:rPr>
              <a:t>(g)</a:t>
            </a:r>
            <a:r>
              <a:rPr lang="en-US" sz="3200" dirty="0" smtClean="0">
                <a:sym typeface="Wingdings"/>
              </a:rPr>
              <a:t> + 4NO</a:t>
            </a:r>
            <a:r>
              <a:rPr lang="en-US" sz="3200" baseline="-25000" dirty="0" smtClean="0">
                <a:sym typeface="Wingdings"/>
              </a:rPr>
              <a:t>(g)</a:t>
            </a:r>
            <a:endParaRPr lang="en-US" sz="3200" dirty="0" smtClean="0">
              <a:sym typeface="Wingdings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3200" dirty="0" smtClean="0"/>
              <a:t>How many molecules of O</a:t>
            </a:r>
            <a:r>
              <a:rPr lang="en-US" sz="3200" baseline="-25000" dirty="0" smtClean="0"/>
              <a:t>2(g)</a:t>
            </a:r>
            <a:r>
              <a:rPr lang="en-US" sz="3200" dirty="0" smtClean="0"/>
              <a:t> are needed to produce 1.20 </a:t>
            </a:r>
            <a:r>
              <a:rPr lang="en-US" sz="3200" dirty="0" err="1" smtClean="0"/>
              <a:t>x</a:t>
            </a:r>
            <a:r>
              <a:rPr lang="en-US" sz="3200" dirty="0" smtClean="0"/>
              <a:t> 10</a:t>
            </a:r>
            <a:r>
              <a:rPr lang="en-US" sz="3200" baseline="30000" dirty="0" smtClean="0"/>
              <a:t>24 </a:t>
            </a:r>
            <a:r>
              <a:rPr lang="en-US" sz="3200" dirty="0" smtClean="0"/>
              <a:t>molecules of NO?</a:t>
            </a:r>
            <a:endParaRPr lang="en-US" sz="32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4NH</a:t>
            </a:r>
            <a:r>
              <a:rPr lang="en-US" sz="3600" baseline="-25000" dirty="0" smtClean="0"/>
              <a:t>3(g)</a:t>
            </a:r>
            <a:r>
              <a:rPr lang="en-US" sz="3600" dirty="0" smtClean="0"/>
              <a:t>+ 5O</a:t>
            </a:r>
            <a:r>
              <a:rPr lang="en-US" sz="3600" baseline="-25000" dirty="0" smtClean="0"/>
              <a:t>2(g)</a:t>
            </a:r>
            <a:r>
              <a:rPr lang="en-US" sz="3600" dirty="0" err="1" smtClean="0">
                <a:sym typeface="Wingdings"/>
              </a:rPr>
              <a:t></a:t>
            </a:r>
            <a:r>
              <a:rPr lang="en-US" sz="3600" dirty="0" smtClean="0">
                <a:sym typeface="Wingdings"/>
              </a:rPr>
              <a:t> 6H</a:t>
            </a:r>
            <a:r>
              <a:rPr lang="en-US" sz="3600" baseline="-25000" dirty="0" smtClean="0">
                <a:sym typeface="Wingdings"/>
              </a:rPr>
              <a:t>2</a:t>
            </a:r>
            <a:r>
              <a:rPr lang="en-US" sz="3600" dirty="0" smtClean="0">
                <a:sym typeface="Wingdings"/>
              </a:rPr>
              <a:t>O</a:t>
            </a:r>
            <a:r>
              <a:rPr lang="en-US" sz="3600" baseline="-25000" dirty="0" smtClean="0">
                <a:sym typeface="Wingdings"/>
              </a:rPr>
              <a:t>(g)</a:t>
            </a:r>
            <a:r>
              <a:rPr lang="en-US" sz="3600" dirty="0" smtClean="0">
                <a:sym typeface="Wingdings"/>
              </a:rPr>
              <a:t> + 4NO</a:t>
            </a:r>
            <a:r>
              <a:rPr lang="en-US" sz="3600" baseline="-25000" dirty="0" smtClean="0">
                <a:sym typeface="Wingdings"/>
              </a:rPr>
              <a:t>(g)</a:t>
            </a:r>
            <a:r>
              <a:rPr lang="en-US" sz="3600" dirty="0" smtClean="0">
                <a:sym typeface="Wingdings"/>
              </a:rPr>
              <a:t/>
            </a:r>
            <a:br>
              <a:rPr lang="en-US" sz="3600" dirty="0" smtClean="0">
                <a:sym typeface="Wingdings"/>
              </a:rPr>
            </a:b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263304" y="1301123"/>
            <a:ext cx="861158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2"/>
            </a:pPr>
            <a:r>
              <a:rPr lang="en-US" sz="3200" dirty="0" smtClean="0"/>
              <a:t>How many molecules of water </a:t>
            </a:r>
            <a:r>
              <a:rPr lang="en-US" sz="3200" dirty="0" err="1" smtClean="0"/>
              <a:t>vapour</a:t>
            </a:r>
            <a:r>
              <a:rPr lang="en-US" sz="3200" dirty="0" smtClean="0"/>
              <a:t> can be produced from 34.1g of ammonia gas?</a:t>
            </a:r>
          </a:p>
          <a:p>
            <a:pPr marL="342900" indent="-342900">
              <a:buFont typeface="+mj-lt"/>
              <a:buAutoNum type="arabicPeriod" startAt="2"/>
            </a:pPr>
            <a:endParaRPr lang="en-US" sz="3200" dirty="0" smtClean="0"/>
          </a:p>
          <a:p>
            <a:pPr marL="342900" indent="-342900">
              <a:buFont typeface="+mj-lt"/>
              <a:buAutoNum type="arabicPeriod" startAt="2"/>
            </a:pPr>
            <a:endParaRPr lang="en-US" sz="3200" dirty="0" smtClean="0"/>
          </a:p>
          <a:p>
            <a:pPr marL="342900" indent="-342900">
              <a:buFont typeface="+mj-lt"/>
              <a:buAutoNum type="arabicPeriod" startAt="2"/>
            </a:pPr>
            <a:endParaRPr lang="en-US" sz="3200" dirty="0" smtClean="0"/>
          </a:p>
          <a:p>
            <a:pPr marL="342900" indent="-342900">
              <a:buFont typeface="+mj-lt"/>
              <a:buAutoNum type="arabicPeriod" startAt="2"/>
            </a:pPr>
            <a:r>
              <a:rPr lang="en-US" sz="3200" dirty="0" smtClean="0"/>
              <a:t>Which produces a larger volume of NO;    6.02 </a:t>
            </a:r>
            <a:r>
              <a:rPr lang="en-US" sz="3200" dirty="0" err="1" smtClean="0"/>
              <a:t>x</a:t>
            </a:r>
            <a:r>
              <a:rPr lang="en-US" sz="3200" dirty="0" smtClean="0"/>
              <a:t> 10</a:t>
            </a:r>
            <a:r>
              <a:rPr lang="en-US" sz="3200" baseline="30000" dirty="0" smtClean="0"/>
              <a:t>24</a:t>
            </a:r>
            <a:r>
              <a:rPr lang="en-US" sz="3200" dirty="0" smtClean="0"/>
              <a:t> molecules of ammonia or 360.g of oxygen at STP?</a:t>
            </a:r>
            <a:endParaRPr lang="en-US" sz="32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47815" y="3206338"/>
            <a:ext cx="404248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Particles, Mass, Volume, </a:t>
            </a:r>
            <a:r>
              <a:rPr lang="en-US" sz="3200" dirty="0" err="1" smtClean="0"/>
              <a:t>Molarity</a:t>
            </a:r>
            <a:r>
              <a:rPr lang="en-US" sz="3200" dirty="0" smtClean="0"/>
              <a:t>&amp; Energy Problems</a:t>
            </a:r>
            <a:endParaRPr lang="en-US" sz="3200" dirty="0"/>
          </a:p>
        </p:txBody>
      </p:sp>
      <p:pic>
        <p:nvPicPr>
          <p:cNvPr id="4" name="Picture 3" descr="hw carto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0534" y="1936113"/>
            <a:ext cx="4264941" cy="4294559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Stoichiometry</a:t>
            </a:r>
            <a:r>
              <a:rPr lang="en-US" dirty="0" smtClean="0"/>
              <a:t>&amp; Energy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47815" y="2106579"/>
            <a:ext cx="862707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amount of ENERGY in a balanced reaction is also present in the STOICHIOMETRIC RATIO</a:t>
            </a:r>
          </a:p>
          <a:p>
            <a:pPr lvl="1">
              <a:buFont typeface="Arial"/>
              <a:buChar char="•"/>
            </a:pPr>
            <a:r>
              <a:rPr lang="en-US" sz="3200" dirty="0" smtClean="0"/>
              <a:t> it can be treated as either a product or a reactant</a:t>
            </a:r>
          </a:p>
          <a:p>
            <a:pPr lvl="1">
              <a:buFont typeface="Arial"/>
              <a:buChar char="•"/>
            </a:pPr>
            <a:r>
              <a:rPr lang="en-US" sz="3200" dirty="0" smtClean="0"/>
              <a:t> the amount of energy required/produced will vary depending on the moles of chemical used</a:t>
            </a:r>
            <a:endParaRPr lang="en-US" sz="32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6838" y="449197"/>
            <a:ext cx="867353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+ 1102kJ </a:t>
            </a:r>
            <a:r>
              <a:rPr lang="en-US" sz="3200" dirty="0" err="1" smtClean="0">
                <a:sym typeface="Wingdings"/>
              </a:rPr>
              <a:t></a:t>
            </a:r>
            <a:r>
              <a:rPr lang="en-US" sz="3200" dirty="0" smtClean="0">
                <a:sym typeface="Wingdings"/>
              </a:rPr>
              <a:t> 2H</a:t>
            </a:r>
            <a:r>
              <a:rPr lang="en-US" sz="3200" baseline="-25000" dirty="0" smtClean="0">
                <a:sym typeface="Wingdings"/>
              </a:rPr>
              <a:t>2</a:t>
            </a:r>
            <a:r>
              <a:rPr lang="en-US" sz="3200" dirty="0" smtClean="0">
                <a:sym typeface="Wingdings"/>
              </a:rPr>
              <a:t>O + O</a:t>
            </a:r>
            <a:r>
              <a:rPr lang="en-US" sz="3200" baseline="-25000" dirty="0" smtClean="0">
                <a:sym typeface="Wingdings"/>
              </a:rPr>
              <a:t>2</a:t>
            </a:r>
            <a:endParaRPr lang="en-US" sz="3200" dirty="0" smtClean="0">
              <a:sym typeface="Wingdings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3200" dirty="0" smtClean="0">
                <a:sym typeface="Wingdings"/>
              </a:rPr>
              <a:t>How much energy do you need to make 640.g of oxygen?</a:t>
            </a:r>
          </a:p>
          <a:p>
            <a:pPr marL="342900" indent="-342900">
              <a:buFont typeface="+mj-lt"/>
              <a:buAutoNum type="arabicPeriod"/>
            </a:pPr>
            <a:endParaRPr lang="en-US" sz="3200" dirty="0" smtClean="0">
              <a:sym typeface="Wingdings"/>
            </a:endParaRPr>
          </a:p>
          <a:p>
            <a:pPr marL="342900" indent="-342900">
              <a:buFont typeface="+mj-lt"/>
              <a:buAutoNum type="arabicPeriod"/>
            </a:pPr>
            <a:endParaRPr lang="en-US" sz="3200" dirty="0" smtClean="0">
              <a:sym typeface="Wingdings"/>
            </a:endParaRPr>
          </a:p>
          <a:p>
            <a:pPr marL="342900" indent="-342900">
              <a:buFont typeface="+mj-lt"/>
              <a:buAutoNum type="arabicPeriod"/>
            </a:pPr>
            <a:endParaRPr lang="en-US" sz="3200" dirty="0" smtClean="0">
              <a:sym typeface="Wingdings"/>
            </a:endParaRPr>
          </a:p>
          <a:p>
            <a:pPr marL="342900" indent="-342900">
              <a:buFont typeface="+mj-lt"/>
              <a:buAutoNum type="arabicPeriod"/>
            </a:pPr>
            <a:endParaRPr lang="en-US" sz="3200" dirty="0" smtClean="0">
              <a:sym typeface="Wingdings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3200" dirty="0" smtClean="0">
                <a:sym typeface="Wingdings"/>
              </a:rPr>
              <a:t>How much water, in grams, can be made with 500.0 kJ of energy?</a:t>
            </a:r>
            <a:endParaRPr lang="en-US" sz="32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64654" y="2834588"/>
            <a:ext cx="360881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Particles, Mass, Volume, </a:t>
            </a:r>
            <a:r>
              <a:rPr lang="en-US" sz="3200" dirty="0" err="1" smtClean="0"/>
              <a:t>Molarity</a:t>
            </a:r>
            <a:r>
              <a:rPr lang="en-US" sz="3200" dirty="0" smtClean="0"/>
              <a:t>&amp; Energy Problems</a:t>
            </a:r>
          </a:p>
          <a:p>
            <a:endParaRPr lang="en-US" sz="3200" dirty="0"/>
          </a:p>
        </p:txBody>
      </p:sp>
      <p:pic>
        <p:nvPicPr>
          <p:cNvPr id="4" name="Picture 3" descr="homework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9252" y="1887158"/>
            <a:ext cx="3810000" cy="44958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Gas, </a:t>
            </a:r>
            <a:r>
              <a:rPr lang="en-US" dirty="0" err="1" smtClean="0"/>
              <a:t>Mlcl</a:t>
            </a:r>
            <a:r>
              <a:rPr lang="en-US" dirty="0" smtClean="0"/>
              <a:t>, &amp; Energy Drill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47815" y="1584008"/>
            <a:ext cx="86425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H</a:t>
            </a:r>
            <a:r>
              <a:rPr lang="en-US" sz="3200" baseline="-25000" dirty="0" smtClean="0"/>
              <a:t>2(g) </a:t>
            </a:r>
            <a:r>
              <a:rPr lang="en-US" sz="3200" dirty="0" smtClean="0"/>
              <a:t>+  Cl</a:t>
            </a:r>
            <a:r>
              <a:rPr lang="en-US" sz="3200" baseline="-25000" dirty="0" smtClean="0"/>
              <a:t>2(g)</a:t>
            </a:r>
            <a:r>
              <a:rPr lang="en-US" sz="3200" dirty="0" err="1" smtClean="0">
                <a:sym typeface="Wingdings"/>
              </a:rPr>
              <a:t>HCl</a:t>
            </a:r>
            <a:r>
              <a:rPr lang="en-US" sz="3200" baseline="-25000" dirty="0" err="1" smtClean="0">
                <a:sym typeface="Wingdings"/>
              </a:rPr>
              <a:t>(aq</a:t>
            </a:r>
            <a:r>
              <a:rPr lang="en-US" sz="3200" baseline="-25000" dirty="0" smtClean="0">
                <a:sym typeface="Wingdings"/>
              </a:rPr>
              <a:t>) </a:t>
            </a:r>
            <a:r>
              <a:rPr lang="en-US" sz="3200" dirty="0" smtClean="0">
                <a:sym typeface="Wingdings"/>
              </a:rPr>
              <a:t>+ 267 kJ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ym typeface="Wingdings"/>
              </a:rPr>
              <a:t>How many molecules of </a:t>
            </a:r>
            <a:r>
              <a:rPr lang="en-US" sz="3200" dirty="0" err="1" smtClean="0">
                <a:sym typeface="Wingdings"/>
              </a:rPr>
              <a:t>HCl</a:t>
            </a:r>
            <a:r>
              <a:rPr lang="en-US" sz="3200" dirty="0" smtClean="0">
                <a:sym typeface="Wingdings"/>
              </a:rPr>
              <a:t> can be made from 1.0g of hydrogen gas?</a:t>
            </a:r>
            <a:endParaRPr lang="en-US" sz="32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2327" y="340764"/>
            <a:ext cx="8658049" cy="501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2"/>
            </a:pPr>
            <a:r>
              <a:rPr lang="en-US" sz="3200" dirty="0" smtClean="0"/>
              <a:t>If 3.05L of chlorine gas is used: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3200" dirty="0" smtClean="0"/>
              <a:t>How many </a:t>
            </a:r>
            <a:r>
              <a:rPr lang="en-US" sz="3200" dirty="0" err="1" smtClean="0"/>
              <a:t>litres</a:t>
            </a:r>
            <a:r>
              <a:rPr lang="en-US" sz="3200" dirty="0" smtClean="0"/>
              <a:t> of hydrochloric acid is made?</a:t>
            </a:r>
          </a:p>
          <a:p>
            <a:pPr marL="800100" lvl="1" indent="-342900">
              <a:buFont typeface="+mj-lt"/>
              <a:buAutoNum type="alphaLcParenR"/>
            </a:pPr>
            <a:endParaRPr lang="en-US" sz="3200" dirty="0" smtClean="0"/>
          </a:p>
          <a:p>
            <a:pPr marL="800100" lvl="1" indent="-342900">
              <a:buFont typeface="+mj-lt"/>
              <a:buAutoNum type="alphaLcParenR"/>
            </a:pPr>
            <a:endParaRPr lang="en-US" sz="3200" dirty="0" smtClean="0"/>
          </a:p>
          <a:p>
            <a:pPr marL="800100" lvl="1" indent="-342900">
              <a:buFont typeface="+mj-lt"/>
              <a:buAutoNum type="alphaLcParenR"/>
            </a:pPr>
            <a:endParaRPr lang="en-US" sz="3200" dirty="0" smtClean="0"/>
          </a:p>
          <a:p>
            <a:pPr marL="800100" lvl="1" indent="-342900">
              <a:buFont typeface="+mj-lt"/>
              <a:buAutoNum type="alphaLcParenR"/>
            </a:pPr>
            <a:endParaRPr lang="en-US" sz="3200" dirty="0"/>
          </a:p>
          <a:p>
            <a:pPr marL="800100" lvl="1" indent="-342900">
              <a:buFont typeface="+mj-lt"/>
              <a:buAutoNum type="alphaLcParenR"/>
            </a:pPr>
            <a:endParaRPr lang="en-US" sz="3200" dirty="0" smtClean="0"/>
          </a:p>
          <a:p>
            <a:pPr marL="800100" lvl="1" indent="-342900">
              <a:buFont typeface="+mj-lt"/>
              <a:buAutoNum type="alphaLcParenR"/>
            </a:pPr>
            <a:r>
              <a:rPr lang="en-US" sz="3200" dirty="0" smtClean="0"/>
              <a:t>How much energy is required?</a:t>
            </a:r>
          </a:p>
          <a:p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7728" y="1920705"/>
            <a:ext cx="2152896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Quantity of given chemical (mass)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37728" y="4275117"/>
            <a:ext cx="2152896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MOLES of given chemical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72008" y="4275117"/>
            <a:ext cx="2152896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MOLES of unknown chemical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72008" y="1643706"/>
            <a:ext cx="2152896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Quantity of unknown chemical (mass) </a:t>
            </a:r>
            <a:endParaRPr lang="en-US" dirty="0"/>
          </a:p>
        </p:txBody>
      </p:sp>
      <p:sp>
        <p:nvSpPr>
          <p:cNvPr id="6" name="Down Arrow 5"/>
          <p:cNvSpPr/>
          <p:nvPr/>
        </p:nvSpPr>
        <p:spPr>
          <a:xfrm>
            <a:off x="1961438" y="2711712"/>
            <a:ext cx="530553" cy="141956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 Arrow 7"/>
          <p:cNvSpPr/>
          <p:nvPr/>
        </p:nvSpPr>
        <p:spPr>
          <a:xfrm>
            <a:off x="6173706" y="2711712"/>
            <a:ext cx="482321" cy="1419566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3351394" y="4452777"/>
            <a:ext cx="1905900" cy="436521"/>
          </a:xfrm>
          <a:prstGeom prst="righ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206701" y="4162592"/>
            <a:ext cx="2822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STOICHIOMETRY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623814" y="3247151"/>
            <a:ext cx="1366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CONVERT to MOLES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755704" y="3247151"/>
            <a:ext cx="20418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CONVERT </a:t>
            </a:r>
          </a:p>
          <a:p>
            <a:r>
              <a:rPr lang="en-US" dirty="0" smtClean="0"/>
              <a:t>from MOLES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8" grpId="1" animBg="1"/>
      <p:bldP spid="9" grpId="0" animBg="1"/>
      <p:bldP spid="10" grpId="0"/>
      <p:bldP spid="11" grpId="0"/>
      <p:bldP spid="1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Molar </a:t>
            </a:r>
            <a:r>
              <a:rPr lang="en-US" dirty="0" err="1" smtClean="0"/>
              <a:t>Stoichiometry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47815" y="2075600"/>
            <a:ext cx="864256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Remember:</a:t>
            </a:r>
          </a:p>
          <a:p>
            <a:pPr lvl="1"/>
            <a:r>
              <a:rPr lang="en-US" sz="3200" dirty="0" smtClean="0"/>
              <a:t>Molar refers to:</a:t>
            </a:r>
          </a:p>
          <a:p>
            <a:pPr lvl="2">
              <a:buFont typeface="Arial"/>
              <a:buChar char="•"/>
            </a:pPr>
            <a:r>
              <a:rPr lang="en-US" sz="3200" dirty="0" err="1" smtClean="0"/>
              <a:t>molarity</a:t>
            </a:r>
            <a:r>
              <a:rPr lang="en-US" sz="3200" dirty="0" smtClean="0"/>
              <a:t> (concentration)</a:t>
            </a:r>
          </a:p>
          <a:p>
            <a:pPr lvl="2">
              <a:buFont typeface="Arial"/>
              <a:buChar char="•"/>
            </a:pPr>
            <a:r>
              <a:rPr lang="en-US" sz="3200" dirty="0" smtClean="0"/>
              <a:t> solutions (</a:t>
            </a:r>
            <a:r>
              <a:rPr lang="en-US" sz="3200" dirty="0" err="1" smtClean="0"/>
              <a:t>aq</a:t>
            </a:r>
            <a:r>
              <a:rPr lang="en-US" sz="3200" dirty="0" smtClean="0"/>
              <a:t>)</a:t>
            </a:r>
          </a:p>
          <a:p>
            <a:pPr lvl="2">
              <a:buFont typeface="Arial"/>
              <a:buChar char="•"/>
            </a:pPr>
            <a:endParaRPr lang="en-US" sz="3200" dirty="0" smtClean="0"/>
          </a:p>
          <a:p>
            <a:r>
              <a:rPr lang="en-US" sz="3200" dirty="0" smtClean="0"/>
              <a:t>To do molar </a:t>
            </a:r>
            <a:r>
              <a:rPr lang="en-US" sz="3200" dirty="0" err="1" smtClean="0"/>
              <a:t>stoichiometry</a:t>
            </a:r>
            <a:r>
              <a:rPr lang="en-US" sz="3200" dirty="0" smtClean="0"/>
              <a:t>:</a:t>
            </a:r>
          </a:p>
          <a:p>
            <a:pPr lvl="1">
              <a:buFont typeface="Arial"/>
              <a:buChar char="•"/>
            </a:pPr>
            <a:r>
              <a:rPr lang="en-US" sz="3200" dirty="0" smtClean="0"/>
              <a:t> combine </a:t>
            </a:r>
            <a:r>
              <a:rPr lang="en-US" sz="3200" dirty="0" err="1" smtClean="0"/>
              <a:t>stoichiometry</a:t>
            </a:r>
            <a:r>
              <a:rPr lang="en-US" sz="3200" dirty="0" smtClean="0"/>
              <a:t>&amp;</a:t>
            </a:r>
            <a:r>
              <a:rPr lang="en-US" sz="3200" dirty="0" err="1" smtClean="0"/>
              <a:t>molarity</a:t>
            </a:r>
            <a:r>
              <a:rPr lang="en-US" sz="3200" dirty="0" smtClean="0"/>
              <a:t> calculation (M= mol/L)</a:t>
            </a:r>
            <a:endParaRPr lang="en-US" sz="32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6838" y="557624"/>
            <a:ext cx="868902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2Al</a:t>
            </a:r>
            <a:r>
              <a:rPr lang="en-US" sz="3200" baseline="-25000" dirty="0" smtClean="0"/>
              <a:t>(s)</a:t>
            </a:r>
            <a:r>
              <a:rPr lang="en-US" sz="3200" dirty="0" smtClean="0"/>
              <a:t> + 6HCl</a:t>
            </a:r>
            <a:r>
              <a:rPr lang="en-US" sz="3200" baseline="-25000" dirty="0" smtClean="0"/>
              <a:t>(aq)</a:t>
            </a:r>
            <a:r>
              <a:rPr lang="en-US" sz="3200" dirty="0" err="1" smtClean="0">
                <a:sym typeface="Wingdings"/>
              </a:rPr>
              <a:t></a:t>
            </a:r>
            <a:r>
              <a:rPr lang="en-US" sz="3200" dirty="0" smtClean="0">
                <a:sym typeface="Wingdings"/>
              </a:rPr>
              <a:t> 2AlCl</a:t>
            </a:r>
            <a:r>
              <a:rPr lang="en-US" sz="3200" baseline="-25000" dirty="0" smtClean="0">
                <a:sym typeface="Wingdings"/>
              </a:rPr>
              <a:t>3(aq)</a:t>
            </a:r>
            <a:r>
              <a:rPr lang="en-US" sz="3200" dirty="0" smtClean="0">
                <a:sym typeface="Wingdings"/>
              </a:rPr>
              <a:t> + 3H</a:t>
            </a:r>
            <a:r>
              <a:rPr lang="en-US" sz="3200" baseline="-25000" dirty="0" smtClean="0">
                <a:sym typeface="Wingdings"/>
              </a:rPr>
              <a:t>2(g)</a:t>
            </a:r>
            <a:endParaRPr lang="en-US" sz="3200" dirty="0" smtClean="0">
              <a:sym typeface="Wingdings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ym typeface="Wingdings"/>
              </a:rPr>
              <a:t>How many moles of hydrogen can be made from 3.0L of 1.5M hydrochloric acid?</a:t>
            </a:r>
          </a:p>
          <a:p>
            <a:pPr marL="971550" lvl="1" indent="-514350"/>
            <a:r>
              <a:rPr lang="en-US" sz="3200" dirty="0" smtClean="0">
                <a:sym typeface="Wingdings"/>
              </a:rPr>
              <a:t>To solve:</a:t>
            </a:r>
          </a:p>
          <a:p>
            <a:pPr marL="971550" lvl="1" indent="-514350">
              <a:buFont typeface="Arial"/>
              <a:buChar char="•"/>
            </a:pPr>
            <a:r>
              <a:rPr lang="en-US" sz="3200" dirty="0" smtClean="0">
                <a:sym typeface="Wingdings"/>
              </a:rPr>
              <a:t> 1</a:t>
            </a:r>
            <a:r>
              <a:rPr lang="en-US" sz="3200" baseline="30000" dirty="0" smtClean="0">
                <a:sym typeface="Wingdings"/>
              </a:rPr>
              <a:t>st</a:t>
            </a:r>
            <a:r>
              <a:rPr lang="en-US" sz="3200" dirty="0" smtClean="0">
                <a:sym typeface="Wingdings"/>
              </a:rPr>
              <a:t> – find mol </a:t>
            </a:r>
            <a:r>
              <a:rPr lang="en-US" sz="3200" dirty="0" err="1" smtClean="0">
                <a:sym typeface="Wingdings"/>
              </a:rPr>
              <a:t>HCl</a:t>
            </a:r>
            <a:endParaRPr lang="en-US" sz="3200" dirty="0" smtClean="0">
              <a:sym typeface="Wingdings"/>
            </a:endParaRPr>
          </a:p>
          <a:p>
            <a:pPr marL="971550" lvl="1" indent="-514350">
              <a:buFont typeface="Arial"/>
              <a:buChar char="•"/>
            </a:pPr>
            <a:r>
              <a:rPr lang="en-US" sz="3200" dirty="0" smtClean="0">
                <a:sym typeface="Wingdings"/>
              </a:rPr>
              <a:t> 2</a:t>
            </a:r>
            <a:r>
              <a:rPr lang="en-US" sz="3200" baseline="30000" dirty="0" smtClean="0">
                <a:sym typeface="Wingdings"/>
              </a:rPr>
              <a:t>nd</a:t>
            </a:r>
            <a:r>
              <a:rPr lang="en-US" sz="3200" dirty="0" smtClean="0">
                <a:sym typeface="Wingdings"/>
              </a:rPr>
              <a:t> - </a:t>
            </a:r>
            <a:r>
              <a:rPr lang="en-US" sz="3200" dirty="0" err="1" smtClean="0">
                <a:sym typeface="Wingdings"/>
              </a:rPr>
              <a:t>stoich</a:t>
            </a:r>
            <a:endParaRPr lang="en-US" sz="32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3304" y="650561"/>
            <a:ext cx="864256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2Al</a:t>
            </a:r>
            <a:r>
              <a:rPr lang="en-US" sz="3200" baseline="-25000" dirty="0" smtClean="0"/>
              <a:t>(s)</a:t>
            </a:r>
            <a:r>
              <a:rPr lang="en-US" sz="3200" dirty="0" smtClean="0"/>
              <a:t> + 6HCl</a:t>
            </a:r>
            <a:r>
              <a:rPr lang="en-US" sz="3200" baseline="-25000" dirty="0" smtClean="0"/>
              <a:t>(aq)</a:t>
            </a:r>
            <a:r>
              <a:rPr lang="en-US" sz="3200" dirty="0" err="1" smtClean="0">
                <a:sym typeface="Wingdings"/>
              </a:rPr>
              <a:t></a:t>
            </a:r>
            <a:r>
              <a:rPr lang="en-US" sz="3200" dirty="0" smtClean="0">
                <a:sym typeface="Wingdings"/>
              </a:rPr>
              <a:t> 2AlCl</a:t>
            </a:r>
            <a:r>
              <a:rPr lang="en-US" sz="3200" baseline="-25000" dirty="0" smtClean="0">
                <a:sym typeface="Wingdings"/>
              </a:rPr>
              <a:t>3(aq)</a:t>
            </a:r>
            <a:r>
              <a:rPr lang="en-US" sz="3200" dirty="0" smtClean="0">
                <a:sym typeface="Wingdings"/>
              </a:rPr>
              <a:t> + 3H</a:t>
            </a:r>
            <a:r>
              <a:rPr lang="en-US" sz="3200" baseline="-25000" dirty="0" smtClean="0">
                <a:sym typeface="Wingdings"/>
              </a:rPr>
              <a:t>2(g)</a:t>
            </a:r>
            <a:endParaRPr lang="en-US" sz="3200" dirty="0" smtClean="0">
              <a:sym typeface="Wingdings"/>
            </a:endParaRPr>
          </a:p>
          <a:p>
            <a:pPr marL="514350" indent="-514350">
              <a:buFont typeface="+mj-lt"/>
              <a:buAutoNum type="arabicPeriod" startAt="2"/>
            </a:pPr>
            <a:r>
              <a:rPr lang="en-US" sz="3200" dirty="0" smtClean="0"/>
              <a:t>What volume of 2.5M hydrochloric acid is required to make 8.50 mol of aluminum chloride?</a:t>
            </a:r>
          </a:p>
          <a:p>
            <a:pPr marL="971550" lvl="1" indent="-514350"/>
            <a:r>
              <a:rPr lang="en-US" sz="3200" dirty="0" smtClean="0"/>
              <a:t>To solve:</a:t>
            </a:r>
          </a:p>
          <a:p>
            <a:pPr marL="971550" lvl="1" indent="-514350">
              <a:buFont typeface="Arial"/>
              <a:buChar char="•"/>
            </a:pPr>
            <a:r>
              <a:rPr lang="en-US" sz="3200" dirty="0" smtClean="0"/>
              <a:t>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 – </a:t>
            </a:r>
            <a:r>
              <a:rPr lang="en-US" sz="3200" dirty="0" err="1" smtClean="0"/>
              <a:t>stoich</a:t>
            </a:r>
            <a:endParaRPr lang="en-US" sz="3200" dirty="0" smtClean="0"/>
          </a:p>
          <a:p>
            <a:pPr marL="971550" lvl="1" indent="-514350">
              <a:buFont typeface="Arial"/>
              <a:buChar char="•"/>
            </a:pPr>
            <a:r>
              <a:rPr lang="en-US" sz="3200" dirty="0" smtClean="0"/>
              <a:t>2</a:t>
            </a:r>
            <a:r>
              <a:rPr lang="en-US" sz="3200" baseline="30000" dirty="0" smtClean="0"/>
              <a:t>nd</a:t>
            </a:r>
            <a:r>
              <a:rPr lang="en-US" sz="3200" dirty="0" smtClean="0"/>
              <a:t> – find “L”</a:t>
            </a:r>
            <a:endParaRPr lang="en-US" sz="32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3304" y="542134"/>
            <a:ext cx="8627072" cy="501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sz="3200" dirty="0" smtClean="0"/>
              <a:t>Calculate the concentration of potassium chloride if 45.7 </a:t>
            </a:r>
            <a:r>
              <a:rPr lang="en-US" sz="3200" dirty="0" err="1" smtClean="0"/>
              <a:t>mL</a:t>
            </a:r>
            <a:r>
              <a:rPr lang="en-US" sz="3200" dirty="0" smtClean="0"/>
              <a:t> will react with 25.0 </a:t>
            </a:r>
            <a:r>
              <a:rPr lang="en-US" sz="3200" dirty="0" err="1" smtClean="0"/>
              <a:t>mL</a:t>
            </a:r>
            <a:r>
              <a:rPr lang="en-US" sz="3200" dirty="0" smtClean="0"/>
              <a:t> of 0.40M silver nitrate in a double replacement reaction.</a:t>
            </a:r>
          </a:p>
          <a:p>
            <a:pPr marL="971550" lvl="1" indent="-514350"/>
            <a:r>
              <a:rPr lang="en-US" sz="3200" dirty="0" smtClean="0"/>
              <a:t>To solve:</a:t>
            </a:r>
          </a:p>
          <a:p>
            <a:pPr marL="971550" lvl="1" indent="-514350">
              <a:buFont typeface="Arial"/>
              <a:buChar char="•"/>
            </a:pPr>
            <a:r>
              <a:rPr lang="en-US" sz="3200" dirty="0" smtClean="0"/>
              <a:t>Write balanced </a:t>
            </a:r>
            <a:r>
              <a:rPr lang="en-US" sz="3200" dirty="0" err="1" smtClean="0"/>
              <a:t>rxn</a:t>
            </a:r>
            <a:endParaRPr lang="en-US" sz="3200" dirty="0" smtClean="0"/>
          </a:p>
          <a:p>
            <a:pPr marL="971550" lvl="1" indent="-514350">
              <a:buFont typeface="Arial"/>
              <a:buChar char="•"/>
            </a:pPr>
            <a:r>
              <a:rPr lang="en-US" sz="3200" dirty="0" smtClean="0"/>
              <a:t>Take “inventory”</a:t>
            </a:r>
          </a:p>
          <a:p>
            <a:pPr marL="1428750" lvl="2" indent="-514350">
              <a:buFont typeface="Arial"/>
              <a:buChar char="•"/>
            </a:pPr>
            <a:r>
              <a:rPr lang="en-US" sz="3200" dirty="0" smtClean="0"/>
              <a:t>Find mol of AgNO</a:t>
            </a:r>
            <a:r>
              <a:rPr lang="en-US" sz="3200" baseline="-25000" dirty="0" smtClean="0"/>
              <a:t>3</a:t>
            </a:r>
            <a:endParaRPr lang="en-US" sz="3200" dirty="0" smtClean="0"/>
          </a:p>
          <a:p>
            <a:pPr marL="1428750" lvl="2" indent="-514350">
              <a:buFont typeface="Arial"/>
              <a:buChar char="•"/>
            </a:pPr>
            <a:r>
              <a:rPr lang="en-US" sz="3200" dirty="0" err="1" smtClean="0"/>
              <a:t>Stoich</a:t>
            </a:r>
            <a:endParaRPr lang="en-US" sz="3200" dirty="0" smtClean="0"/>
          </a:p>
          <a:p>
            <a:pPr marL="1428750" lvl="2" indent="-514350">
              <a:buFont typeface="Arial"/>
              <a:buChar char="•"/>
            </a:pPr>
            <a:r>
              <a:rPr lang="en-US" sz="3200" dirty="0" smtClean="0"/>
              <a:t>Find M </a:t>
            </a:r>
            <a:r>
              <a:rPr lang="en-US" sz="3200" dirty="0" err="1" smtClean="0"/>
              <a:t>KCl</a:t>
            </a:r>
            <a:endParaRPr lang="en-US" sz="3200" dirty="0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6838" y="557624"/>
            <a:ext cx="86580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4"/>
            </a:pPr>
            <a:r>
              <a:rPr lang="en-US" sz="3200" dirty="0" smtClean="0"/>
              <a:t>What is the volume of 2.5 M </a:t>
            </a:r>
            <a:r>
              <a:rPr lang="en-US" sz="3200" dirty="0" err="1" smtClean="0"/>
              <a:t>HCl</a:t>
            </a:r>
            <a:r>
              <a:rPr lang="en-US" sz="3200" dirty="0" smtClean="0"/>
              <a:t> required to react with 75.0 </a:t>
            </a:r>
            <a:r>
              <a:rPr lang="en-US" sz="3200" dirty="0" err="1" smtClean="0"/>
              <a:t>mL</a:t>
            </a:r>
            <a:r>
              <a:rPr lang="en-US" sz="3200" dirty="0" smtClean="0"/>
              <a:t> of 3.5M sodium hydroxide?</a:t>
            </a:r>
            <a:endParaRPr lang="en-US" sz="32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7354" y="2812350"/>
            <a:ext cx="348490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Particles, mass, Volume, </a:t>
            </a:r>
            <a:r>
              <a:rPr lang="en-US" sz="3200" dirty="0" err="1" smtClean="0"/>
              <a:t>Molarity</a:t>
            </a:r>
            <a:r>
              <a:rPr lang="en-US" sz="3200" dirty="0" smtClean="0"/>
              <a:t>&amp; Energy Problems #6</a:t>
            </a:r>
            <a:endParaRPr lang="en-US" sz="3200" dirty="0"/>
          </a:p>
        </p:txBody>
      </p:sp>
      <p:pic>
        <p:nvPicPr>
          <p:cNvPr id="4" name="Picture 3" descr="homewor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1225" y="2193925"/>
            <a:ext cx="3721100" cy="35433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Stoichiometry</a:t>
            </a:r>
            <a:r>
              <a:rPr lang="en-US" dirty="0" smtClean="0"/>
              <a:t> Drill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94281" y="1367613"/>
            <a:ext cx="86115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800" dirty="0" smtClean="0"/>
              <a:t>4CH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NO</a:t>
            </a:r>
            <a:r>
              <a:rPr lang="en-US" sz="2800" baseline="-25000" dirty="0" smtClean="0"/>
              <a:t>2(l)</a:t>
            </a:r>
            <a:r>
              <a:rPr lang="en-US" sz="2800" dirty="0" smtClean="0"/>
              <a:t> + 3O</a:t>
            </a:r>
            <a:r>
              <a:rPr lang="en-US" sz="2800" baseline="-25000" dirty="0" smtClean="0"/>
              <a:t>2(g)</a:t>
            </a:r>
            <a:r>
              <a:rPr lang="en-US" sz="2800" dirty="0" err="1" smtClean="0">
                <a:sym typeface="Wingdings"/>
              </a:rPr>
              <a:t></a:t>
            </a:r>
            <a:r>
              <a:rPr lang="en-US" sz="2800" dirty="0" smtClean="0">
                <a:sym typeface="Wingdings"/>
              </a:rPr>
              <a:t> 4CO</a:t>
            </a:r>
            <a:r>
              <a:rPr lang="en-US" sz="2800" baseline="-25000" dirty="0" smtClean="0">
                <a:sym typeface="Wingdings"/>
              </a:rPr>
              <a:t>2(g)</a:t>
            </a:r>
            <a:r>
              <a:rPr lang="en-US" sz="2800" dirty="0" smtClean="0">
                <a:sym typeface="Wingdings"/>
              </a:rPr>
              <a:t> + 6 H</a:t>
            </a:r>
            <a:r>
              <a:rPr lang="en-US" sz="2800" baseline="-25000" dirty="0" smtClean="0">
                <a:sym typeface="Wingdings"/>
              </a:rPr>
              <a:t>2</a:t>
            </a:r>
            <a:r>
              <a:rPr lang="en-US" sz="2800" dirty="0" smtClean="0">
                <a:sym typeface="Wingdings"/>
              </a:rPr>
              <a:t>O</a:t>
            </a:r>
            <a:r>
              <a:rPr lang="en-US" sz="2800" baseline="-25000" dirty="0" smtClean="0">
                <a:sym typeface="Wingdings"/>
              </a:rPr>
              <a:t>(l)</a:t>
            </a:r>
            <a:r>
              <a:rPr lang="en-US" sz="2800" dirty="0" smtClean="0">
                <a:sym typeface="Wingdings"/>
              </a:rPr>
              <a:t>+ 2N</a:t>
            </a:r>
            <a:r>
              <a:rPr lang="en-US" sz="2800" baseline="-25000" dirty="0" smtClean="0">
                <a:sym typeface="Wingdings"/>
              </a:rPr>
              <a:t>2(g)</a:t>
            </a:r>
            <a:endParaRPr lang="en-US" sz="2800" dirty="0" smtClean="0">
              <a:sym typeface="Wingdings"/>
            </a:endParaRPr>
          </a:p>
          <a:p>
            <a:pPr marL="800100" lvl="1" indent="-342900">
              <a:buFont typeface="+mj-lt"/>
              <a:buAutoNum type="alphaLcParenR"/>
            </a:pPr>
            <a:r>
              <a:rPr lang="en-US" sz="2800" dirty="0" smtClean="0">
                <a:sym typeface="Wingdings"/>
              </a:rPr>
              <a:t>What is the mass of water made when 0.150g of CH</a:t>
            </a:r>
            <a:r>
              <a:rPr lang="en-US" sz="2800" baseline="-25000" dirty="0" smtClean="0">
                <a:sym typeface="Wingdings"/>
              </a:rPr>
              <a:t>3</a:t>
            </a:r>
            <a:r>
              <a:rPr lang="en-US" sz="2800" dirty="0" smtClean="0">
                <a:sym typeface="Wingdings"/>
              </a:rPr>
              <a:t>NO</a:t>
            </a:r>
            <a:r>
              <a:rPr lang="en-US" sz="2800" baseline="-25000" dirty="0" smtClean="0">
                <a:sym typeface="Wingdings"/>
              </a:rPr>
              <a:t>2</a:t>
            </a:r>
            <a:r>
              <a:rPr lang="en-US" sz="2800" dirty="0" smtClean="0">
                <a:sym typeface="Wingdings"/>
              </a:rPr>
              <a:t>?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2800" dirty="0" smtClean="0">
                <a:sym typeface="Wingdings"/>
              </a:rPr>
              <a:t>What volume of oxygen gas at STP is required to make 0.250 </a:t>
            </a:r>
            <a:r>
              <a:rPr lang="en-US" sz="2800" dirty="0" err="1" smtClean="0">
                <a:sym typeface="Wingdings"/>
              </a:rPr>
              <a:t>g</a:t>
            </a:r>
            <a:r>
              <a:rPr lang="en-US" sz="2800" dirty="0" smtClean="0">
                <a:sym typeface="Wingdings"/>
              </a:rPr>
              <a:t> of carbon dioxide?</a:t>
            </a:r>
          </a:p>
          <a:p>
            <a:pPr marL="514350" indent="-514350"/>
            <a:endParaRPr lang="en-US" sz="2800" dirty="0" smtClean="0">
              <a:sym typeface="Wingdings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2327" y="542134"/>
            <a:ext cx="86270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arenR" startAt="2"/>
            </a:pPr>
            <a:r>
              <a:rPr lang="en-US" sz="3200" dirty="0" smtClean="0"/>
              <a:t>What volume of 0.250M hydrochloric acid is required to neutralize 25.0 </a:t>
            </a:r>
            <a:r>
              <a:rPr lang="en-US" sz="3200" dirty="0" err="1" smtClean="0"/>
              <a:t>mL</a:t>
            </a:r>
            <a:r>
              <a:rPr lang="en-US" sz="3200" dirty="0" smtClean="0"/>
              <a:t> of 0.318M sodium hydroxide?</a:t>
            </a:r>
            <a:endParaRPr 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7815" y="758988"/>
            <a:ext cx="8642561" cy="4093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2Fe</a:t>
            </a:r>
            <a:r>
              <a:rPr lang="en-US" sz="3600" baseline="-25000" dirty="0" smtClean="0"/>
              <a:t>(s)</a:t>
            </a:r>
            <a:r>
              <a:rPr lang="en-US" sz="3600" dirty="0" smtClean="0"/>
              <a:t> + 3 H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O</a:t>
            </a:r>
            <a:r>
              <a:rPr lang="en-US" sz="3600" baseline="-25000" dirty="0" smtClean="0"/>
              <a:t>(l)</a:t>
            </a:r>
            <a:r>
              <a:rPr lang="en-US" sz="3600" dirty="0" err="1" smtClean="0">
                <a:sym typeface="Wingdings"/>
              </a:rPr>
              <a:t></a:t>
            </a:r>
            <a:r>
              <a:rPr lang="en-US" sz="3600" dirty="0" smtClean="0">
                <a:sym typeface="Wingdings"/>
              </a:rPr>
              <a:t> Fe</a:t>
            </a:r>
            <a:r>
              <a:rPr lang="en-US" sz="3600" baseline="-25000" dirty="0" smtClean="0">
                <a:sym typeface="Wingdings"/>
              </a:rPr>
              <a:t>2</a:t>
            </a:r>
            <a:r>
              <a:rPr lang="en-US" sz="3600" dirty="0" smtClean="0">
                <a:sym typeface="Wingdings"/>
              </a:rPr>
              <a:t>O</a:t>
            </a:r>
            <a:r>
              <a:rPr lang="en-US" sz="3600" baseline="-25000" dirty="0" smtClean="0">
                <a:sym typeface="Wingdings"/>
              </a:rPr>
              <a:t>3(s)</a:t>
            </a:r>
            <a:r>
              <a:rPr lang="en-US" sz="3600" dirty="0" smtClean="0">
                <a:sym typeface="Wingdings"/>
              </a:rPr>
              <a:t> + 3H</a:t>
            </a:r>
            <a:r>
              <a:rPr lang="en-US" sz="3600" baseline="-25000" dirty="0" smtClean="0">
                <a:sym typeface="Wingdings"/>
              </a:rPr>
              <a:t>2(g)</a:t>
            </a:r>
            <a:endParaRPr lang="en-US" sz="3600" dirty="0" smtClean="0">
              <a:sym typeface="Wingdings"/>
            </a:endParaRPr>
          </a:p>
          <a:p>
            <a:endParaRPr lang="en-US" sz="2800" dirty="0" smtClean="0">
              <a:sym typeface="Wingdings"/>
            </a:endParaRPr>
          </a:p>
          <a:p>
            <a:r>
              <a:rPr lang="en-US" sz="2800" dirty="0" smtClean="0">
                <a:sym typeface="Wingdings"/>
              </a:rPr>
              <a:t>This means:</a:t>
            </a:r>
          </a:p>
          <a:p>
            <a:pPr lvl="1">
              <a:buFont typeface="Arial"/>
              <a:buChar char="•"/>
            </a:pPr>
            <a:r>
              <a:rPr lang="en-US" sz="2800" dirty="0" smtClean="0">
                <a:sym typeface="Wingdings"/>
              </a:rPr>
              <a:t> 2 atoms of Fe will react with 3 molecules of H</a:t>
            </a:r>
            <a:r>
              <a:rPr lang="en-US" sz="2800" baseline="-25000" dirty="0" smtClean="0">
                <a:sym typeface="Wingdings"/>
              </a:rPr>
              <a:t>2</a:t>
            </a:r>
            <a:r>
              <a:rPr lang="en-US" sz="2800" dirty="0" smtClean="0">
                <a:sym typeface="Wingdings"/>
              </a:rPr>
              <a:t>O</a:t>
            </a:r>
          </a:p>
          <a:p>
            <a:pPr lvl="1">
              <a:buFont typeface="Arial"/>
              <a:buChar char="•"/>
            </a:pPr>
            <a:r>
              <a:rPr lang="en-US" sz="2800" dirty="0" smtClean="0">
                <a:sym typeface="Wingdings"/>
              </a:rPr>
              <a:t> 2 atoms of Fe will produce 1 molecule of Fe</a:t>
            </a:r>
            <a:r>
              <a:rPr lang="en-US" sz="2800" baseline="-25000" dirty="0" smtClean="0">
                <a:sym typeface="Wingdings"/>
              </a:rPr>
              <a:t>2</a:t>
            </a:r>
            <a:r>
              <a:rPr lang="en-US" sz="2800" dirty="0" smtClean="0">
                <a:sym typeface="Wingdings"/>
              </a:rPr>
              <a:t>O</a:t>
            </a:r>
            <a:r>
              <a:rPr lang="en-US" sz="2800" baseline="-25000" dirty="0" smtClean="0">
                <a:sym typeface="Wingdings"/>
              </a:rPr>
              <a:t>3</a:t>
            </a:r>
          </a:p>
          <a:p>
            <a:pPr lvl="1">
              <a:buFont typeface="Arial"/>
              <a:buChar char="•"/>
            </a:pPr>
            <a:r>
              <a:rPr lang="en-US" sz="2800" dirty="0" smtClean="0">
                <a:sym typeface="Wingdings"/>
              </a:rPr>
              <a:t>3 molecules of H</a:t>
            </a:r>
            <a:r>
              <a:rPr lang="en-US" sz="2800" baseline="-25000" dirty="0" smtClean="0">
                <a:sym typeface="Wingdings"/>
              </a:rPr>
              <a:t>2</a:t>
            </a:r>
            <a:r>
              <a:rPr lang="en-US" sz="2800" dirty="0" smtClean="0">
                <a:sym typeface="Wingdings"/>
              </a:rPr>
              <a:t> will also be produced</a:t>
            </a:r>
          </a:p>
          <a:p>
            <a:pPr lvl="1">
              <a:buFont typeface="Arial"/>
              <a:buChar char="•"/>
            </a:pPr>
            <a:endParaRPr lang="en-US" sz="2800" dirty="0" smtClean="0">
              <a:sym typeface="Wingdings"/>
            </a:endParaRPr>
          </a:p>
          <a:p>
            <a:endParaRPr lang="en-US" sz="2800" dirty="0" smtClean="0">
              <a:sym typeface="Wingdings"/>
            </a:endParaRPr>
          </a:p>
          <a:p>
            <a:r>
              <a:rPr lang="en-US" sz="2800" dirty="0" smtClean="0">
                <a:sym typeface="Wingdings"/>
              </a:rPr>
              <a:t>The coefficients can also represent MOLES!</a:t>
            </a:r>
            <a:endParaRPr lang="en-US" sz="28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Wonder_WheatHotDo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3927" y="1021675"/>
            <a:ext cx="5362205" cy="5362205"/>
          </a:xfrm>
          <a:prstGeom prst="rect">
            <a:avLst/>
          </a:prstGeom>
        </p:spPr>
      </p:pic>
      <p:pic>
        <p:nvPicPr>
          <p:cNvPr id="4" name="Picture 3" descr="osca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887" y="617890"/>
            <a:ext cx="4759110" cy="313142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flipH="1">
            <a:off x="547549" y="3829335"/>
            <a:ext cx="478991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4 wieners</a:t>
            </a:r>
          </a:p>
          <a:p>
            <a:r>
              <a:rPr lang="en-US" sz="3200" dirty="0" smtClean="0"/>
              <a:t>8 buns…</a:t>
            </a:r>
          </a:p>
          <a:p>
            <a:endParaRPr lang="en-US" sz="3200" dirty="0" smtClean="0"/>
          </a:p>
          <a:p>
            <a:r>
              <a:rPr lang="en-US" sz="3200" dirty="0" smtClean="0"/>
              <a:t>How many hot dogs?</a:t>
            </a:r>
            <a:endParaRPr lang="en-US" sz="32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Limiting Reactants/Excess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analogy…</a:t>
            </a:r>
            <a:endParaRPr lang="en-US" dirty="0"/>
          </a:p>
        </p:txBody>
      </p:sp>
      <p:pic>
        <p:nvPicPr>
          <p:cNvPr id="3" name="Picture 2" descr="car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680" y="2657475"/>
            <a:ext cx="7670800" cy="1701800"/>
          </a:xfrm>
          <a:prstGeom prst="rect">
            <a:avLst/>
          </a:prstGeom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Limiting Reactant/Excess</a:t>
            </a:r>
            <a:endParaRPr lang="en-US" dirty="0"/>
          </a:p>
        </p:txBody>
      </p:sp>
      <p:pic>
        <p:nvPicPr>
          <p:cNvPr id="3" name="Picture 2" descr="AAAUAUT0.JPG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113" y="1608057"/>
            <a:ext cx="7128950" cy="315258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47767" y="4883187"/>
            <a:ext cx="85127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Commonly, one chemical will RUN OUT (LIMITS) and the other will REMAIN (EXCESS) after the reaction stops</a:t>
            </a:r>
            <a:endParaRPr lang="en-US" sz="32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41926" y="1826057"/>
            <a:ext cx="85580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EXCESS CHEMICAL </a:t>
            </a:r>
          </a:p>
          <a:p>
            <a:pPr>
              <a:buFont typeface="Arial"/>
              <a:buChar char="•"/>
            </a:pPr>
            <a:r>
              <a:rPr lang="en-US" sz="3200" dirty="0" smtClean="0"/>
              <a:t> the chemical that is left over at the end of the reaction</a:t>
            </a:r>
          </a:p>
          <a:p>
            <a:r>
              <a:rPr lang="en-US" sz="3200" dirty="0" smtClean="0">
                <a:solidFill>
                  <a:srgbClr val="0000FF"/>
                </a:solidFill>
              </a:rPr>
              <a:t>LIMITING CHEMICAL</a:t>
            </a:r>
          </a:p>
          <a:p>
            <a:pPr>
              <a:buFont typeface="Arial"/>
              <a:buChar char="•"/>
            </a:pPr>
            <a:r>
              <a:rPr lang="en-US" sz="3200" dirty="0" smtClean="0"/>
              <a:t> the chemical that runs out in the reaction</a:t>
            </a:r>
          </a:p>
          <a:p>
            <a:pPr>
              <a:buFont typeface="Arial"/>
              <a:buChar char="•"/>
            </a:pPr>
            <a:r>
              <a:rPr lang="en-US" sz="3200" dirty="0" smtClean="0"/>
              <a:t> causes the reaction to STOP</a:t>
            </a:r>
            <a:endParaRPr lang="en-US" sz="32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solve…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11684" y="2358441"/>
            <a:ext cx="867905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You must determine which chemical LIMITS the reaction</a:t>
            </a:r>
          </a:p>
          <a:p>
            <a:pPr lvl="1">
              <a:buFont typeface="Arial"/>
              <a:buChar char="•"/>
            </a:pPr>
            <a:r>
              <a:rPr lang="en-US" sz="3200" dirty="0" smtClean="0"/>
              <a:t> the limiting chemical will be entirely used, therefore,</a:t>
            </a:r>
          </a:p>
          <a:p>
            <a:pPr lvl="1">
              <a:buFont typeface="Arial"/>
              <a:buChar char="•"/>
            </a:pPr>
            <a:r>
              <a:rPr lang="en-US" sz="3200" dirty="0" smtClean="0"/>
              <a:t> use the LIMITING chemical for ALL CALCULATIONS</a:t>
            </a:r>
            <a:endParaRPr lang="en-US" sz="32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045" y="1791291"/>
            <a:ext cx="860344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Consider the reaction:</a:t>
            </a:r>
          </a:p>
          <a:p>
            <a:pPr marL="971550" lvl="1" indent="-514350"/>
            <a:r>
              <a:rPr lang="en-US" sz="3200" dirty="0" smtClean="0"/>
              <a:t>2H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</a:t>
            </a:r>
            <a:r>
              <a:rPr lang="en-US" sz="3200" baseline="-25000" dirty="0" smtClean="0"/>
              <a:t>(l)</a:t>
            </a:r>
            <a:r>
              <a:rPr lang="en-US" sz="3200" dirty="0" smtClean="0"/>
              <a:t> + O</a:t>
            </a:r>
            <a:r>
              <a:rPr lang="en-US" sz="3200" baseline="-25000" dirty="0" smtClean="0"/>
              <a:t>2(g)</a:t>
            </a:r>
            <a:r>
              <a:rPr lang="en-US" sz="3200" dirty="0" err="1" smtClean="0">
                <a:sym typeface="Wingdings"/>
              </a:rPr>
              <a:t></a:t>
            </a:r>
            <a:r>
              <a:rPr lang="en-US" sz="3200" dirty="0" smtClean="0">
                <a:sym typeface="Wingdings"/>
              </a:rPr>
              <a:t> 2H</a:t>
            </a:r>
            <a:r>
              <a:rPr lang="en-US" sz="3200" baseline="-25000" dirty="0" smtClean="0">
                <a:sym typeface="Wingdings"/>
              </a:rPr>
              <a:t>2</a:t>
            </a:r>
            <a:r>
              <a:rPr lang="en-US" sz="3200" dirty="0" smtClean="0">
                <a:sym typeface="Wingdings"/>
              </a:rPr>
              <a:t>O</a:t>
            </a:r>
            <a:r>
              <a:rPr lang="en-US" sz="3200" baseline="-25000" dirty="0" smtClean="0">
                <a:sym typeface="Wingdings"/>
              </a:rPr>
              <a:t>2(l)</a:t>
            </a:r>
            <a:endParaRPr lang="en-US" sz="3200" dirty="0" smtClean="0">
              <a:sym typeface="Wingdings"/>
            </a:endParaRPr>
          </a:p>
          <a:p>
            <a:pPr marL="971550" lvl="1" indent="-514350"/>
            <a:r>
              <a:rPr lang="en-US" sz="3200" dirty="0" smtClean="0">
                <a:sym typeface="Wingdings"/>
              </a:rPr>
              <a:t>If 4.00 mol of water was combined with 4.00</a:t>
            </a:r>
          </a:p>
          <a:p>
            <a:pPr marL="971550" lvl="1" indent="-514350"/>
            <a:r>
              <a:rPr lang="en-US" sz="3200" dirty="0" smtClean="0">
                <a:sym typeface="Wingdings"/>
              </a:rPr>
              <a:t>mol of oxygen, which reactant is in excess </a:t>
            </a:r>
          </a:p>
          <a:p>
            <a:pPr marL="971550" lvl="1" indent="-514350"/>
            <a:r>
              <a:rPr lang="en-US" sz="3200" dirty="0" smtClean="0">
                <a:sym typeface="Wingdings"/>
              </a:rPr>
              <a:t>and by how many moles?</a:t>
            </a:r>
          </a:p>
          <a:p>
            <a:pPr lvl="2"/>
            <a:r>
              <a:rPr lang="en-US" sz="3200" dirty="0" smtClean="0"/>
              <a:t>To solve:</a:t>
            </a:r>
          </a:p>
          <a:p>
            <a:pPr lvl="2">
              <a:buFont typeface="Arial"/>
              <a:buChar char="•"/>
            </a:pPr>
            <a:r>
              <a:rPr lang="en-US" sz="3200" dirty="0" smtClean="0"/>
              <a:t> write the balanced </a:t>
            </a:r>
            <a:r>
              <a:rPr lang="en-US" sz="3200" dirty="0" err="1" smtClean="0"/>
              <a:t>rxn</a:t>
            </a:r>
            <a:endParaRPr lang="en-US" sz="3200" dirty="0" smtClean="0"/>
          </a:p>
          <a:p>
            <a:pPr lvl="2">
              <a:buFont typeface="Arial"/>
              <a:buChar char="•"/>
            </a:pPr>
            <a:r>
              <a:rPr lang="en-US" sz="3200" dirty="0" smtClean="0"/>
              <a:t> compare the MOLES of each reactant</a:t>
            </a:r>
          </a:p>
          <a:p>
            <a:pPr lvl="2">
              <a:buFont typeface="Arial"/>
              <a:buChar char="•"/>
            </a:pPr>
            <a:r>
              <a:rPr lang="en-US" sz="3200" dirty="0" smtClean="0"/>
              <a:t> use LIMITING value for calculations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6804" y="225889"/>
            <a:ext cx="866393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sz="3200" dirty="0" smtClean="0"/>
              <a:t>How much aluminum chloride can be made if 20.0g of aluminum reacts with 30.0g of chlorine?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925" y="408192"/>
            <a:ext cx="866393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sz="3200" dirty="0" smtClean="0"/>
              <a:t>A reaction starts with 45.0g of chlorine and 10.0g of sodium.  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3200" dirty="0" smtClean="0"/>
              <a:t>Which chemical is in excess?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3200" dirty="0" smtClean="0"/>
              <a:t>How many moles of the excess chemical are left over?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3200" dirty="0" smtClean="0"/>
              <a:t> How many grams of sodium chloride will be made?</a:t>
            </a:r>
          </a:p>
          <a:p>
            <a:pPr marL="800100" lvl="1" indent="-342900">
              <a:buFont typeface="+mj-lt"/>
              <a:buAutoNum type="alphaLcParenR"/>
            </a:pPr>
            <a:endParaRPr lang="en-US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7815" y="666051"/>
            <a:ext cx="8627073" cy="501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2Fe</a:t>
            </a:r>
            <a:r>
              <a:rPr lang="en-US" sz="3200" baseline="-25000" dirty="0" smtClean="0"/>
              <a:t>(s)</a:t>
            </a:r>
            <a:r>
              <a:rPr lang="en-US" sz="3200" dirty="0" smtClean="0"/>
              <a:t> + 3 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</a:t>
            </a:r>
            <a:r>
              <a:rPr lang="en-US" sz="3200" baseline="-25000" dirty="0" smtClean="0"/>
              <a:t>(l)</a:t>
            </a:r>
            <a:r>
              <a:rPr lang="en-US" sz="3200" dirty="0" err="1" smtClean="0">
                <a:sym typeface="Wingdings"/>
              </a:rPr>
              <a:t></a:t>
            </a:r>
            <a:r>
              <a:rPr lang="en-US" sz="3200" dirty="0" smtClean="0">
                <a:sym typeface="Wingdings"/>
              </a:rPr>
              <a:t> Fe</a:t>
            </a:r>
            <a:r>
              <a:rPr lang="en-US" sz="3200" baseline="-25000" dirty="0" smtClean="0">
                <a:sym typeface="Wingdings"/>
              </a:rPr>
              <a:t>2</a:t>
            </a:r>
            <a:r>
              <a:rPr lang="en-US" sz="3200" dirty="0" smtClean="0">
                <a:sym typeface="Wingdings"/>
              </a:rPr>
              <a:t>O</a:t>
            </a:r>
            <a:r>
              <a:rPr lang="en-US" sz="3200" baseline="-25000" dirty="0" smtClean="0">
                <a:sym typeface="Wingdings"/>
              </a:rPr>
              <a:t>3(s)</a:t>
            </a:r>
            <a:r>
              <a:rPr lang="en-US" sz="3200" dirty="0" smtClean="0">
                <a:sym typeface="Wingdings"/>
              </a:rPr>
              <a:t> + 3H</a:t>
            </a:r>
            <a:r>
              <a:rPr lang="en-US" sz="3200" baseline="-25000" dirty="0" smtClean="0">
                <a:sym typeface="Wingdings"/>
              </a:rPr>
              <a:t>2(g)</a:t>
            </a:r>
            <a:endParaRPr lang="en-US" sz="3200" dirty="0" smtClean="0">
              <a:sym typeface="Wingdings"/>
            </a:endParaRPr>
          </a:p>
          <a:p>
            <a:endParaRPr lang="en-US" sz="3200" dirty="0" smtClean="0"/>
          </a:p>
          <a:p>
            <a:r>
              <a:rPr lang="en-US" sz="3200" dirty="0" smtClean="0"/>
              <a:t>If a chemist use 4.00 mol of </a:t>
            </a:r>
            <a:r>
              <a:rPr lang="en-US" sz="3200" dirty="0" err="1" smtClean="0"/>
              <a:t>Fe</a:t>
            </a:r>
            <a:r>
              <a:rPr lang="en-US" sz="3200" baseline="-25000" dirty="0" err="1" smtClean="0"/>
              <a:t>(s</a:t>
            </a:r>
            <a:r>
              <a:rPr lang="en-US" sz="3200" baseline="-25000" dirty="0" smtClean="0"/>
              <a:t>)</a:t>
            </a:r>
            <a:r>
              <a:rPr lang="en-US" sz="3200" dirty="0" smtClean="0"/>
              <a:t>,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 smtClean="0"/>
              <a:t>How much water is also needed?</a:t>
            </a:r>
          </a:p>
          <a:p>
            <a:pPr marL="342900" indent="-342900">
              <a:buFont typeface="+mj-lt"/>
              <a:buAutoNum type="arabicPeriod"/>
            </a:pPr>
            <a:endParaRPr lang="en-US" sz="3200" dirty="0" smtClean="0"/>
          </a:p>
          <a:p>
            <a:pPr marL="342900" indent="-342900">
              <a:buFont typeface="+mj-lt"/>
              <a:buAutoNum type="arabicPeriod"/>
            </a:pPr>
            <a:endParaRPr lang="en-US" sz="32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3200" dirty="0" smtClean="0"/>
              <a:t>How much hydrogen will be produced?</a:t>
            </a:r>
          </a:p>
          <a:p>
            <a:pPr marL="342900" indent="-342900">
              <a:buFont typeface="+mj-lt"/>
              <a:buAutoNum type="arabicPeriod"/>
            </a:pPr>
            <a:endParaRPr lang="en-US" sz="3200" dirty="0" smtClean="0"/>
          </a:p>
          <a:p>
            <a:pPr marL="342900" indent="-342900">
              <a:buFont typeface="+mj-lt"/>
              <a:buAutoNum type="arabicPeriod"/>
            </a:pPr>
            <a:endParaRPr lang="en-US" sz="3200" dirty="0" smtClean="0"/>
          </a:p>
          <a:p>
            <a:pPr marL="342900" indent="-342900"/>
            <a:endParaRPr lang="en-US" sz="3200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804" y="468665"/>
            <a:ext cx="8663931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4"/>
            </a:pPr>
            <a:r>
              <a:rPr lang="en-US" sz="3200" dirty="0" smtClean="0"/>
              <a:t>Consider the reaction:</a:t>
            </a:r>
          </a:p>
          <a:p>
            <a:pPr marL="342900" lvl="1" indent="-342900" algn="ctr"/>
            <a:r>
              <a:rPr lang="en-US" sz="3200" dirty="0" smtClean="0"/>
              <a:t>2H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</a:t>
            </a:r>
            <a:r>
              <a:rPr lang="en-US" sz="3200" baseline="-25000" dirty="0" smtClean="0"/>
              <a:t>(l)</a:t>
            </a:r>
            <a:r>
              <a:rPr lang="en-US" sz="3200" dirty="0" smtClean="0"/>
              <a:t> + O</a:t>
            </a:r>
            <a:r>
              <a:rPr lang="en-US" sz="3200" baseline="-25000" dirty="0" smtClean="0"/>
              <a:t>2(g)</a:t>
            </a:r>
            <a:r>
              <a:rPr lang="en-US" sz="3200" dirty="0" err="1" smtClean="0">
                <a:sym typeface="Wingdings"/>
              </a:rPr>
              <a:t></a:t>
            </a:r>
            <a:r>
              <a:rPr lang="en-US" sz="3200" dirty="0" smtClean="0">
                <a:sym typeface="Wingdings"/>
              </a:rPr>
              <a:t> 2H</a:t>
            </a:r>
            <a:r>
              <a:rPr lang="en-US" sz="3200" baseline="-25000" dirty="0" smtClean="0">
                <a:sym typeface="Wingdings"/>
              </a:rPr>
              <a:t>2</a:t>
            </a:r>
            <a:r>
              <a:rPr lang="en-US" sz="3200" dirty="0" smtClean="0">
                <a:sym typeface="Wingdings"/>
              </a:rPr>
              <a:t>O</a:t>
            </a:r>
            <a:r>
              <a:rPr lang="en-US" sz="3200" baseline="-25000" dirty="0" smtClean="0">
                <a:sym typeface="Wingdings"/>
              </a:rPr>
              <a:t>2(l)</a:t>
            </a:r>
          </a:p>
          <a:p>
            <a:pPr marL="971550" lvl="2" indent="-514350">
              <a:buFont typeface="+mj-lt"/>
              <a:buAutoNum type="alphaLcParenR"/>
            </a:pPr>
            <a:r>
              <a:rPr lang="en-US" sz="3200" dirty="0" smtClean="0">
                <a:sym typeface="Wingdings"/>
              </a:rPr>
              <a:t>1.50 mol of water is combined with 1.20x10</a:t>
            </a:r>
            <a:r>
              <a:rPr lang="en-US" sz="3200" baseline="30000" dirty="0" smtClean="0">
                <a:sym typeface="Wingdings"/>
              </a:rPr>
              <a:t>24</a:t>
            </a:r>
            <a:r>
              <a:rPr lang="en-US" sz="3200" dirty="0" smtClean="0">
                <a:sym typeface="Wingdings"/>
              </a:rPr>
              <a:t> molecules of oxygen.  Which reactant limits the reaction?</a:t>
            </a:r>
          </a:p>
          <a:p>
            <a:pPr marL="342900" indent="-342900">
              <a:buFont typeface="+mj-lt"/>
              <a:buAutoNum type="arabicPeriod" startAt="4"/>
            </a:pPr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7045" y="468665"/>
            <a:ext cx="861857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arenR" startAt="2"/>
            </a:pPr>
            <a:r>
              <a:rPr lang="en-US" sz="3200" dirty="0" smtClean="0"/>
              <a:t>How much hydrogen peroxide will be made in the previous reaction?</a:t>
            </a:r>
            <a:endParaRPr lang="en-US" sz="3200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804" y="468665"/>
            <a:ext cx="863369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sz="3200" dirty="0" err="1" smtClean="0"/>
              <a:t>HCl</a:t>
            </a:r>
            <a:r>
              <a:rPr lang="en-US" sz="3200" dirty="0" smtClean="0"/>
              <a:t> + </a:t>
            </a:r>
            <a:r>
              <a:rPr lang="en-US" sz="3200" dirty="0" err="1" smtClean="0"/>
              <a:t>NaOH</a:t>
            </a:r>
            <a:r>
              <a:rPr lang="en-US" sz="3200" dirty="0" err="1" smtClean="0">
                <a:sym typeface="Wingdings"/>
              </a:rPr>
              <a:t>NaCl</a:t>
            </a:r>
            <a:r>
              <a:rPr lang="en-US" sz="3200" dirty="0" smtClean="0">
                <a:sym typeface="Wingdings"/>
              </a:rPr>
              <a:t> + HOH</a:t>
            </a:r>
          </a:p>
          <a:p>
            <a:pPr marL="971550" lvl="1" indent="-514350"/>
            <a:r>
              <a:rPr lang="en-US" sz="3200" dirty="0" smtClean="0">
                <a:sym typeface="Wingdings"/>
              </a:rPr>
              <a:t>If 1.5 </a:t>
            </a:r>
            <a:r>
              <a:rPr lang="en-US" sz="3200" dirty="0" err="1" smtClean="0">
                <a:sym typeface="Wingdings"/>
              </a:rPr>
              <a:t>mL</a:t>
            </a:r>
            <a:r>
              <a:rPr lang="en-US" sz="3200" dirty="0" smtClean="0">
                <a:sym typeface="Wingdings"/>
              </a:rPr>
              <a:t> of 2.00 M </a:t>
            </a:r>
            <a:r>
              <a:rPr lang="en-US" sz="3200" dirty="0" err="1" smtClean="0">
                <a:sym typeface="Wingdings"/>
              </a:rPr>
              <a:t>HCl</a:t>
            </a:r>
            <a:r>
              <a:rPr lang="en-US" sz="3200" dirty="0" smtClean="0">
                <a:sym typeface="Wingdings"/>
              </a:rPr>
              <a:t> is combined with 1.25 </a:t>
            </a:r>
            <a:r>
              <a:rPr lang="en-US" sz="3200" dirty="0" err="1" smtClean="0">
                <a:sym typeface="Wingdings"/>
              </a:rPr>
              <a:t>mL</a:t>
            </a:r>
            <a:r>
              <a:rPr lang="en-US" sz="3200" dirty="0" smtClean="0">
                <a:sym typeface="Wingdings"/>
              </a:rPr>
              <a:t> of 2.25M </a:t>
            </a:r>
            <a:r>
              <a:rPr lang="en-US" sz="3200" dirty="0" err="1" smtClean="0">
                <a:sym typeface="Wingdings"/>
              </a:rPr>
              <a:t>NaOH</a:t>
            </a:r>
            <a:r>
              <a:rPr lang="en-US" sz="3200" dirty="0" smtClean="0">
                <a:sym typeface="Wingdings"/>
              </a:rPr>
              <a:t>, which chemical is in excess and by how much?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35053" y="3218863"/>
            <a:ext cx="28577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Excess Problem Worksheet</a:t>
            </a:r>
            <a:endParaRPr lang="en-US" sz="3200" dirty="0"/>
          </a:p>
        </p:txBody>
      </p:sp>
      <p:pic>
        <p:nvPicPr>
          <p:cNvPr id="4" name="Picture 3" descr="color00017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8973" y="1961014"/>
            <a:ext cx="2884250" cy="4202764"/>
          </a:xfrm>
          <a:prstGeom prst="rect">
            <a:avLst/>
          </a:prstGeom>
        </p:spPr>
      </p:pic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Excess Problems Drill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41925" y="1572299"/>
            <a:ext cx="864881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Cu(OH)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+  Na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PO</a:t>
            </a:r>
            <a:r>
              <a:rPr lang="en-US" sz="3200" baseline="-25000" dirty="0" smtClean="0"/>
              <a:t>4</a:t>
            </a:r>
            <a:r>
              <a:rPr lang="en-US" sz="3200" dirty="0" err="1" smtClean="0">
                <a:sym typeface="Wingdings"/>
              </a:rPr>
              <a:t>NaOH</a:t>
            </a:r>
            <a:r>
              <a:rPr lang="en-US" sz="3200" dirty="0" smtClean="0">
                <a:sym typeface="Wingdings"/>
              </a:rPr>
              <a:t> +  Cu</a:t>
            </a:r>
            <a:r>
              <a:rPr lang="en-US" sz="3200" baseline="-25000" dirty="0" smtClean="0">
                <a:sym typeface="Wingdings"/>
              </a:rPr>
              <a:t>3</a:t>
            </a:r>
            <a:r>
              <a:rPr lang="en-US" sz="3200" dirty="0" smtClean="0">
                <a:sym typeface="Wingdings"/>
              </a:rPr>
              <a:t>(PO</a:t>
            </a:r>
            <a:r>
              <a:rPr lang="en-US" sz="3200" baseline="-25000" dirty="0" smtClean="0">
                <a:sym typeface="Wingdings"/>
              </a:rPr>
              <a:t>4</a:t>
            </a:r>
            <a:r>
              <a:rPr lang="en-US" sz="3200" dirty="0" smtClean="0">
                <a:sym typeface="Wingdings"/>
              </a:rPr>
              <a:t>)</a:t>
            </a:r>
            <a:r>
              <a:rPr lang="en-US" sz="3200" baseline="-25000" dirty="0" smtClean="0">
                <a:sym typeface="Wingdings"/>
              </a:rPr>
              <a:t>2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3200" dirty="0" smtClean="0">
                <a:sym typeface="Wingdings"/>
              </a:rPr>
              <a:t>Balance the reaction.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3200" dirty="0" smtClean="0">
                <a:sym typeface="Wingdings"/>
              </a:rPr>
              <a:t>If 6.00 mol of each reactant is used, which reactant is in excess?  By how much?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3200" dirty="0" smtClean="0">
                <a:sym typeface="Wingdings"/>
              </a:rPr>
              <a:t>If 5.00g of Cu(OH)</a:t>
            </a:r>
            <a:r>
              <a:rPr lang="en-US" sz="3200" baseline="-25000" dirty="0" smtClean="0">
                <a:sym typeface="Wingdings"/>
              </a:rPr>
              <a:t>2</a:t>
            </a:r>
            <a:r>
              <a:rPr lang="en-US" sz="3200" dirty="0" smtClean="0">
                <a:sym typeface="Wingdings"/>
              </a:rPr>
              <a:t> and 2.50g of Na</a:t>
            </a:r>
            <a:r>
              <a:rPr lang="en-US" sz="3200" baseline="-25000" dirty="0" smtClean="0">
                <a:sym typeface="Wingdings"/>
              </a:rPr>
              <a:t>3</a:t>
            </a:r>
            <a:r>
              <a:rPr lang="en-US" sz="3200" dirty="0" smtClean="0">
                <a:sym typeface="Wingdings"/>
              </a:rPr>
              <a:t>PO</a:t>
            </a:r>
            <a:r>
              <a:rPr lang="en-US" sz="3200" baseline="-25000" dirty="0" smtClean="0">
                <a:sym typeface="Wingdings"/>
              </a:rPr>
              <a:t>4</a:t>
            </a:r>
            <a:r>
              <a:rPr lang="en-US" sz="3200" dirty="0" smtClean="0">
                <a:sym typeface="Wingdings"/>
              </a:rPr>
              <a:t> are used, how much </a:t>
            </a:r>
            <a:r>
              <a:rPr lang="en-US" sz="3200" dirty="0" err="1" smtClean="0">
                <a:sym typeface="Wingdings"/>
              </a:rPr>
              <a:t>NaOH</a:t>
            </a:r>
            <a:r>
              <a:rPr lang="en-US" sz="3200" dirty="0" smtClean="0">
                <a:sym typeface="Wingdings"/>
              </a:rPr>
              <a:t> will be produced?</a:t>
            </a:r>
            <a:endParaRPr lang="en-US" sz="3200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Yield Calculations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11684" y="1584008"/>
            <a:ext cx="867905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ACTUAL YIELD </a:t>
            </a:r>
          </a:p>
          <a:p>
            <a:pPr lvl="1">
              <a:buFont typeface="Arial"/>
              <a:buChar char="•"/>
            </a:pPr>
            <a:r>
              <a:rPr lang="en-US" sz="3200" dirty="0" smtClean="0"/>
              <a:t> the amount produced in a reaction</a:t>
            </a:r>
          </a:p>
          <a:p>
            <a:pPr lvl="1">
              <a:buFont typeface="Arial"/>
              <a:buChar char="•"/>
            </a:pPr>
            <a:r>
              <a:rPr lang="en-US" sz="3200" cap="all" dirty="0" smtClean="0"/>
              <a:t>measured</a:t>
            </a:r>
            <a:r>
              <a:rPr lang="en-US" sz="3200" dirty="0" smtClean="0"/>
              <a:t> during the lab OR:</a:t>
            </a:r>
          </a:p>
          <a:p>
            <a:pPr lvl="1">
              <a:buFont typeface="Arial"/>
              <a:buChar char="•"/>
            </a:pPr>
            <a:r>
              <a:rPr lang="en-US" sz="3200" cap="all" dirty="0" smtClean="0"/>
              <a:t>given</a:t>
            </a:r>
            <a:r>
              <a:rPr lang="en-US" sz="3200" dirty="0" smtClean="0"/>
              <a:t> in the question</a:t>
            </a:r>
          </a:p>
          <a:p>
            <a:pPr lvl="1">
              <a:buFont typeface="Arial"/>
              <a:buChar char="•"/>
            </a:pPr>
            <a:r>
              <a:rPr lang="en-US" sz="3200" dirty="0" smtClean="0"/>
              <a:t> rarely 100% (due to errors)</a:t>
            </a:r>
          </a:p>
          <a:p>
            <a:r>
              <a:rPr lang="en-US" sz="3200" dirty="0" smtClean="0">
                <a:solidFill>
                  <a:srgbClr val="0000FF"/>
                </a:solidFill>
              </a:rPr>
              <a:t>THEORETICAL YIELD</a:t>
            </a:r>
          </a:p>
          <a:p>
            <a:pPr lvl="1">
              <a:buFont typeface="Arial"/>
              <a:buChar char="•"/>
            </a:pPr>
            <a:r>
              <a:rPr lang="en-US" sz="3200" dirty="0" smtClean="0"/>
              <a:t> the amount that COULD be produced if there were NO errors in the lab</a:t>
            </a:r>
          </a:p>
          <a:p>
            <a:pPr lvl="1">
              <a:buFont typeface="Arial"/>
              <a:buChar char="•"/>
            </a:pPr>
            <a:r>
              <a:rPr lang="en-US" sz="3200" dirty="0" smtClean="0"/>
              <a:t> CALCULATE using </a:t>
            </a:r>
            <a:r>
              <a:rPr lang="en-US" sz="3200" dirty="0" err="1" smtClean="0"/>
              <a:t>stoichiometry</a:t>
            </a:r>
            <a:endParaRPr lang="en-US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2327" y="526645"/>
            <a:ext cx="867353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2Fe</a:t>
            </a:r>
            <a:r>
              <a:rPr lang="en-US" sz="3200" baseline="-25000" dirty="0" smtClean="0"/>
              <a:t>(s)</a:t>
            </a:r>
            <a:r>
              <a:rPr lang="en-US" sz="3200" dirty="0" smtClean="0"/>
              <a:t> + 3 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</a:t>
            </a:r>
            <a:r>
              <a:rPr lang="en-US" sz="3200" baseline="-25000" dirty="0" smtClean="0"/>
              <a:t>(l)</a:t>
            </a:r>
            <a:r>
              <a:rPr lang="en-US" sz="3200" dirty="0" err="1" smtClean="0">
                <a:sym typeface="Wingdings"/>
              </a:rPr>
              <a:t></a:t>
            </a:r>
            <a:r>
              <a:rPr lang="en-US" sz="3200" dirty="0" smtClean="0">
                <a:sym typeface="Wingdings"/>
              </a:rPr>
              <a:t> Fe</a:t>
            </a:r>
            <a:r>
              <a:rPr lang="en-US" sz="3200" baseline="-25000" dirty="0" smtClean="0">
                <a:sym typeface="Wingdings"/>
              </a:rPr>
              <a:t>2</a:t>
            </a:r>
            <a:r>
              <a:rPr lang="en-US" sz="3200" dirty="0" smtClean="0">
                <a:sym typeface="Wingdings"/>
              </a:rPr>
              <a:t>O</a:t>
            </a:r>
            <a:r>
              <a:rPr lang="en-US" sz="3200" baseline="-25000" dirty="0" smtClean="0">
                <a:sym typeface="Wingdings"/>
              </a:rPr>
              <a:t>3(s)</a:t>
            </a:r>
            <a:r>
              <a:rPr lang="en-US" sz="3200" dirty="0" smtClean="0">
                <a:sym typeface="Wingdings"/>
              </a:rPr>
              <a:t> + 3H</a:t>
            </a:r>
            <a:r>
              <a:rPr lang="en-US" sz="3200" baseline="-25000" dirty="0" smtClean="0">
                <a:sym typeface="Wingdings"/>
              </a:rPr>
              <a:t>2(g)</a:t>
            </a:r>
            <a:endParaRPr lang="en-US" sz="3200" dirty="0" smtClean="0">
              <a:sym typeface="Wingdings"/>
            </a:endParaRPr>
          </a:p>
          <a:p>
            <a:endParaRPr lang="en-US" sz="3200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en-US" sz="3200" dirty="0" smtClean="0"/>
              <a:t>How much iron (III) oxide will be made is 1.5 mol of 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</a:t>
            </a:r>
            <a:r>
              <a:rPr lang="en-US" sz="3200" baseline="-25000" dirty="0" smtClean="0"/>
              <a:t>(l)</a:t>
            </a:r>
            <a:r>
              <a:rPr lang="en-US" sz="3200" dirty="0" smtClean="0"/>
              <a:t> is used?</a:t>
            </a:r>
          </a:p>
          <a:p>
            <a:pPr marL="514350" indent="-514350">
              <a:buFont typeface="+mj-lt"/>
              <a:buAutoNum type="arabicPeriod" startAt="3"/>
            </a:pPr>
            <a:endParaRPr lang="en-US" sz="3200" dirty="0" smtClean="0"/>
          </a:p>
          <a:p>
            <a:pPr marL="514350" indent="-514350">
              <a:buFont typeface="+mj-lt"/>
              <a:buAutoNum type="arabicPeriod" startAt="3"/>
            </a:pPr>
            <a:endParaRPr lang="en-US" sz="3200" dirty="0" smtClean="0"/>
          </a:p>
          <a:p>
            <a:pPr marL="514350" indent="-514350">
              <a:buFont typeface="+mj-lt"/>
              <a:buAutoNum type="arabicPeriod" startAt="3"/>
            </a:pPr>
            <a:endParaRPr lang="en-US" sz="3200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en-US" sz="3200" dirty="0" smtClean="0"/>
              <a:t>How much iron must be used to make 0.10 mol of Fe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?</a:t>
            </a:r>
            <a:endParaRPr lang="en-US" sz="3200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 Yield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11684" y="1584008"/>
            <a:ext cx="866393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Percentage Yield = </a:t>
            </a:r>
            <a:r>
              <a:rPr lang="en-US" sz="3200" u="sng" dirty="0" smtClean="0"/>
              <a:t>actual yield</a:t>
            </a:r>
            <a:r>
              <a:rPr lang="en-US" sz="3200" dirty="0" err="1" smtClean="0"/>
              <a:t>x</a:t>
            </a:r>
            <a:r>
              <a:rPr lang="en-US" sz="3200" dirty="0" smtClean="0"/>
              <a:t> 100%</a:t>
            </a:r>
          </a:p>
          <a:p>
            <a:r>
              <a:rPr lang="en-US" sz="3200" dirty="0" smtClean="0"/>
              <a:t>							theoretical yield</a:t>
            </a:r>
          </a:p>
          <a:p>
            <a:endParaRPr lang="en-US" sz="3200" dirty="0" smtClean="0"/>
          </a:p>
          <a:p>
            <a:r>
              <a:rPr lang="en-US" sz="3200" dirty="0" smtClean="0"/>
              <a:t>Or:</a:t>
            </a:r>
          </a:p>
          <a:p>
            <a:endParaRPr lang="en-US" sz="3200" dirty="0" smtClean="0"/>
          </a:p>
          <a:p>
            <a:r>
              <a:rPr lang="en-US" sz="3200" dirty="0" smtClean="0"/>
              <a:t>%	=	</a:t>
            </a:r>
            <a:r>
              <a:rPr lang="en-US" sz="3200" u="sng" dirty="0" smtClean="0"/>
              <a:t>a</a:t>
            </a:r>
            <a:r>
              <a:rPr lang="en-US" sz="3200" dirty="0" err="1" smtClean="0"/>
              <a:t>x</a:t>
            </a:r>
            <a:r>
              <a:rPr lang="en-US" sz="3200" dirty="0" smtClean="0"/>
              <a:t> 100%</a:t>
            </a:r>
          </a:p>
          <a:p>
            <a:r>
              <a:rPr lang="en-US" sz="3200" dirty="0" err="1" smtClean="0"/>
              <a:t>t</a:t>
            </a:r>
            <a:endParaRPr lang="en-US" sz="3200" dirty="0" smtClean="0"/>
          </a:p>
          <a:p>
            <a:pPr lvl="1">
              <a:buFont typeface="Arial"/>
              <a:buChar char="•"/>
            </a:pPr>
            <a:r>
              <a:rPr lang="en-US" sz="3200" dirty="0" smtClean="0"/>
              <a:t> units do not matter as long as they are the SAME!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Practice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6804" y="1584008"/>
            <a:ext cx="864881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If 12.5g of copper reacts with an excess of chlorine, 25.4g of copper (II) chloride is produced.  Calculate the theoretical yield and percent yield for the reaction.</a:t>
            </a:r>
            <a:endParaRPr lang="en-US" sz="2800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925" y="498901"/>
            <a:ext cx="864881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sz="2800" dirty="0" smtClean="0"/>
              <a:t>If 6.57g of iron is reacted with an excess of hydrochloric acid, hydrogen gas and 14.63g of iron (III) chloride are produced.   Calculate the theoretical and percent yield of this reaction.</a:t>
            </a:r>
            <a:endParaRPr lang="en-US" sz="2800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925" y="408192"/>
            <a:ext cx="864881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sz="2800" dirty="0" smtClean="0"/>
              <a:t>300.0 </a:t>
            </a:r>
            <a:r>
              <a:rPr lang="en-US" sz="2800" dirty="0" err="1" smtClean="0"/>
              <a:t>mL</a:t>
            </a:r>
            <a:r>
              <a:rPr lang="en-US" sz="2800" dirty="0" smtClean="0"/>
              <a:t> of 0.500M silver nitrate reacts with an excess of copper to make 14.75g of silver.  (Copper ions are 2+)  What is the percent yield of silver?</a:t>
            </a:r>
            <a:endParaRPr lang="en-US" sz="2800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925" y="453546"/>
            <a:ext cx="864881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sz="2800" dirty="0" smtClean="0"/>
              <a:t>Aluminum reacts in a single replacement reaction with copper (II) chloride.  If 8.50g of aluminum and 125.0 </a:t>
            </a:r>
            <a:r>
              <a:rPr lang="en-US" sz="2800" dirty="0" err="1" smtClean="0"/>
              <a:t>mL</a:t>
            </a:r>
            <a:r>
              <a:rPr lang="en-US" sz="2800" dirty="0" smtClean="0"/>
              <a:t> of 1.50M CuCl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are mixed, what is the theoretical yield of copper?  The percent yield of this reaction is 75.0%, what mass of copper is actually produced?</a:t>
            </a:r>
            <a:endParaRPr lang="en-US" sz="2800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65293" y="2857342"/>
            <a:ext cx="24041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Percent Yield Worksheet</a:t>
            </a:r>
            <a:endParaRPr lang="en-US" sz="3200" dirty="0"/>
          </a:p>
        </p:txBody>
      </p:sp>
      <p:pic>
        <p:nvPicPr>
          <p:cNvPr id="4" name="Picture 3" descr="4745_education_cartoon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0506" y="1553772"/>
            <a:ext cx="3864969" cy="509473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Stoichiometry</a:t>
            </a:r>
            <a:r>
              <a:rPr lang="en-US" dirty="0" smtClean="0"/>
              <a:t> Rules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78792" y="2184027"/>
            <a:ext cx="862707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200" dirty="0" smtClean="0"/>
              <a:t>Write out the reaction.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 smtClean="0"/>
              <a:t>Balance the reaction.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 smtClean="0"/>
              <a:t>Solve the problem using the coefficients and the unitary rate method.</a:t>
            </a:r>
            <a:endParaRPr lang="en-US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8188" y="1889725"/>
            <a:ext cx="3195547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 smtClean="0"/>
          </a:p>
          <a:p>
            <a:r>
              <a:rPr lang="en-US" sz="4000" dirty="0" smtClean="0"/>
              <a:t>Mole – Mole Problems Worksheet</a:t>
            </a:r>
          </a:p>
          <a:p>
            <a:endParaRPr lang="en-US" dirty="0"/>
          </a:p>
        </p:txBody>
      </p:sp>
      <p:pic>
        <p:nvPicPr>
          <p:cNvPr id="3" name="Picture 2" descr="Homework_Cartoon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3735" y="2113765"/>
            <a:ext cx="4948805" cy="4035633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Stoichiometry</a:t>
            </a:r>
            <a:r>
              <a:rPr lang="en-US" dirty="0" smtClean="0"/>
              <a:t> Drill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47815" y="1223649"/>
            <a:ext cx="864256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Sodium carbonate and hydrochloric acid react together to produce sodium chloride, carbon dioxide, and water.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 smtClean="0"/>
              <a:t>Write a balanced chemical reaction.</a:t>
            </a:r>
          </a:p>
          <a:p>
            <a:pPr marL="342900" indent="-342900">
              <a:buFont typeface="+mj-lt"/>
              <a:buAutoNum type="arabicPeriod"/>
            </a:pPr>
            <a:endParaRPr lang="en-US" sz="3200" dirty="0"/>
          </a:p>
          <a:p>
            <a:pPr marL="342900" indent="-342900">
              <a:buFont typeface="+mj-lt"/>
              <a:buAutoNum type="arabicPeriod"/>
            </a:pPr>
            <a:endParaRPr lang="en-US" sz="32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3200" dirty="0" smtClean="0"/>
              <a:t>If 25.0 mol of sodium chloride is needed, how many moles of sodium carbonate is needed?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FFFFFF"/>
      </a:dk1>
      <a:lt1>
        <a:srgbClr val="000000"/>
      </a:lt1>
      <a:dk2>
        <a:srgbClr val="7C8F97"/>
      </a:dk2>
      <a:lt2>
        <a:srgbClr val="D1D0C8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1657</TotalTime>
  <Words>1667</Words>
  <Application>Microsoft Macintosh PowerPoint</Application>
  <PresentationFormat>On-screen Show (4:3)</PresentationFormat>
  <Paragraphs>246</Paragraphs>
  <Slides>66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67" baseType="lpstr">
      <vt:lpstr>Capital</vt:lpstr>
      <vt:lpstr>Stoichiometry</vt:lpstr>
      <vt:lpstr>STOICHIOMETRY</vt:lpstr>
      <vt:lpstr>Slide 3</vt:lpstr>
      <vt:lpstr>Slide 4</vt:lpstr>
      <vt:lpstr>Slide 5</vt:lpstr>
      <vt:lpstr>Slide 6</vt:lpstr>
      <vt:lpstr>Stoichiometry Rules</vt:lpstr>
      <vt:lpstr>Homework</vt:lpstr>
      <vt:lpstr>Stoichiometry Drill</vt:lpstr>
      <vt:lpstr>Slide 10</vt:lpstr>
      <vt:lpstr>Mass Stoichiometry</vt:lpstr>
      <vt:lpstr>Slide 12</vt:lpstr>
      <vt:lpstr>Slide 13</vt:lpstr>
      <vt:lpstr>Homework</vt:lpstr>
      <vt:lpstr>Mass Stoichiometry Drill</vt:lpstr>
      <vt:lpstr>Slide 16</vt:lpstr>
      <vt:lpstr>More Stoichiometry</vt:lpstr>
      <vt:lpstr>Gas Stoichiometry</vt:lpstr>
      <vt:lpstr>4NH3(g)+ 5O2(g) 6H2O(g) + 4NO(g) </vt:lpstr>
      <vt:lpstr>4NH3(g)+ 5O2(g) 6H2O(g) + 4NO(g) </vt:lpstr>
      <vt:lpstr>Molecule Stoichiometry</vt:lpstr>
      <vt:lpstr>4NH3(g)+ 5O2(g) 6H2O(g) + 4NO(g) </vt:lpstr>
      <vt:lpstr>Slide 23</vt:lpstr>
      <vt:lpstr>Homework</vt:lpstr>
      <vt:lpstr>Stoichiometry&amp; Energy</vt:lpstr>
      <vt:lpstr>Slide 26</vt:lpstr>
      <vt:lpstr>Homework</vt:lpstr>
      <vt:lpstr>Gas, Mlcl, &amp; Energy Drill</vt:lpstr>
      <vt:lpstr>Slide 29</vt:lpstr>
      <vt:lpstr>Molar Stoichiometry</vt:lpstr>
      <vt:lpstr>Slide 31</vt:lpstr>
      <vt:lpstr>Slide 32</vt:lpstr>
      <vt:lpstr>Slide 33</vt:lpstr>
      <vt:lpstr>Slide 34</vt:lpstr>
      <vt:lpstr>Slide 35</vt:lpstr>
      <vt:lpstr>Slide 36</vt:lpstr>
      <vt:lpstr>Homework</vt:lpstr>
      <vt:lpstr>Stoichiometry Drill</vt:lpstr>
      <vt:lpstr>Slide 39</vt:lpstr>
      <vt:lpstr>Limiting Reactants/Excess</vt:lpstr>
      <vt:lpstr>Another analogy…</vt:lpstr>
      <vt:lpstr>Limiting Reactant/Excess</vt:lpstr>
      <vt:lpstr>Definitions</vt:lpstr>
      <vt:lpstr>To solve…</vt:lpstr>
      <vt:lpstr>Examples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Homework</vt:lpstr>
      <vt:lpstr>Excess Problems Drill</vt:lpstr>
      <vt:lpstr>Slide 58</vt:lpstr>
      <vt:lpstr>Yield Calculations</vt:lpstr>
      <vt:lpstr>Percent Yield</vt:lpstr>
      <vt:lpstr>Let’s Practice</vt:lpstr>
      <vt:lpstr>Slide 62</vt:lpstr>
      <vt:lpstr>Slide 63</vt:lpstr>
      <vt:lpstr>Slide 64</vt:lpstr>
      <vt:lpstr>Slide 65</vt:lpstr>
      <vt:lpstr>Homework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Stoichiometry</dc:title>
  <dc:creator>user</dc:creator>
  <cp:lastModifiedBy>hdhaliwal</cp:lastModifiedBy>
  <cp:revision>70</cp:revision>
  <dcterms:created xsi:type="dcterms:W3CDTF">2009-11-10T02:33:47Z</dcterms:created>
  <dcterms:modified xsi:type="dcterms:W3CDTF">2009-11-30T20:54:08Z</dcterms:modified>
</cp:coreProperties>
</file>